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Play"/>
      <p:regular r:id="rId39"/>
      <p:bold r:id="rId40"/>
    </p:embeddedFont>
    <p:embeddedFont>
      <p:font typeface="Roboto Mono Medium"/>
      <p:regular r:id="rId41"/>
      <p:bold r:id="rId42"/>
      <p:italic r:id="rId43"/>
      <p:boldItalic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h8rrE27HTQvyVwyFCmysJkW9po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E75919-01DD-410B-8CB1-E91B3ED017AF}">
  <a:tblStyle styleId="{F6E75919-01DD-410B-8CB1-E91B3ED017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lay-bold.fntdata"/><Relationship Id="rId42" Type="http://schemas.openxmlformats.org/officeDocument/2006/relationships/font" Target="fonts/RobotoMonoMedium-bold.fntdata"/><Relationship Id="rId41" Type="http://schemas.openxmlformats.org/officeDocument/2006/relationships/font" Target="fonts/RobotoMonoMedium-regular.fntdata"/><Relationship Id="rId44" Type="http://schemas.openxmlformats.org/officeDocument/2006/relationships/font" Target="fonts/RobotoMonoMedium-boldItalic.fntdata"/><Relationship Id="rId43" Type="http://schemas.openxmlformats.org/officeDocument/2006/relationships/font" Target="fonts/RobotoMonoMedium-italic.fntdata"/><Relationship Id="rId46" Type="http://schemas.openxmlformats.org/officeDocument/2006/relationships/font" Target="fonts/RobotoMono-bold.fntdata"/><Relationship Id="rId45"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Italic.fntdata"/><Relationship Id="rId47" Type="http://schemas.openxmlformats.org/officeDocument/2006/relationships/font" Target="fonts/RobotoMono-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Play-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e0090a96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e0090a969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fe0090a969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8aca2f7cbf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8aca2f7cbf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28aca2f7cbf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91d784f1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91d784f1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891d784f1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891f4b65f7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891f4b65f7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891f4b65f7_1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58825b0d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58825b0d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2858825b0d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76354d776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2876354d77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 Prepared: Anticipate questions related to the project's methodology, results, and potential applications.</a:t>
            </a:r>
            <a:endParaRPr/>
          </a:p>
          <a:p>
            <a:pPr indent="0" lvl="0" marL="0" rtl="0" algn="l">
              <a:spcBef>
                <a:spcPts val="0"/>
              </a:spcBef>
              <a:spcAft>
                <a:spcPts val="0"/>
              </a:spcAft>
              <a:buNone/>
            </a:pPr>
            <a:r>
              <a:rPr lang="en-US"/>
              <a:t>Provide Clear and Concise Answers: Demonstrate a deep understanding of the subject matter and your ability to communicate effectively.</a:t>
            </a:r>
            <a:endParaRPr/>
          </a:p>
        </p:txBody>
      </p:sp>
      <p:sp>
        <p:nvSpPr>
          <p:cNvPr id="239" name="Google Shape;23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91f4b65f7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2891f4b65f7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58bf74133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858bf74133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858bf74133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91f4b65f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891f4b65f7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2891f4b65f7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93bf678c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93bf678c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893bf678c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891f4b65f7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891f4b65f7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891f4b65f7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934771ae3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934771ae3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28934771ae3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858bf7413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858bf74133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858bf74133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58bf74133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858bf74133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2858bf74133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858bf74133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858bf74133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2858bf74133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218439" lvl="2" marL="1143000" rtl="0" algn="l">
              <a:lnSpc>
                <a:spcPct val="115000"/>
              </a:lnSpc>
              <a:spcBef>
                <a:spcPts val="0"/>
              </a:spcBef>
              <a:spcAft>
                <a:spcPts val="0"/>
              </a:spcAft>
              <a:buClr>
                <a:schemeClr val="dk1"/>
              </a:buClr>
              <a:buSzPts val="1640"/>
              <a:buChar char="•"/>
            </a:pPr>
            <a:r>
              <a:rPr lang="en-US" sz="1420">
                <a:latin typeface="Arial"/>
                <a:ea typeface="Arial"/>
                <a:cs typeface="Arial"/>
                <a:sym typeface="Arial"/>
              </a:rPr>
              <a:t>ability to handle high-dimensional datasets without overfitting, as it uses multiple decision trees and combine their outputs</a:t>
            </a:r>
            <a:endParaRPr sz="1420">
              <a:latin typeface="Arial"/>
              <a:ea typeface="Arial"/>
              <a:cs typeface="Arial"/>
              <a:sym typeface="Arial"/>
            </a:endParaRPr>
          </a:p>
          <a:p>
            <a:pPr indent="-204469" lvl="2" marL="1143000" rtl="0" algn="l">
              <a:lnSpc>
                <a:spcPct val="115000"/>
              </a:lnSpc>
              <a:spcBef>
                <a:spcPts val="0"/>
              </a:spcBef>
              <a:spcAft>
                <a:spcPts val="0"/>
              </a:spcAft>
              <a:buClr>
                <a:schemeClr val="dk1"/>
              </a:buClr>
              <a:buSzPts val="1420"/>
              <a:buChar char="•"/>
            </a:pPr>
            <a:r>
              <a:rPr lang="en-US" sz="1420">
                <a:latin typeface="Arial"/>
                <a:ea typeface="Arial"/>
                <a:cs typeface="Arial"/>
                <a:sym typeface="Arial"/>
              </a:rPr>
              <a:t>able to rank feature importance to understand which features contribute most to specific outcome</a:t>
            </a:r>
            <a:endParaRPr sz="1420">
              <a:latin typeface="Arial"/>
              <a:ea typeface="Arial"/>
              <a:cs typeface="Arial"/>
              <a:sym typeface="Arial"/>
            </a:endParaRPr>
          </a:p>
          <a:p>
            <a:pPr indent="-204469" lvl="2" marL="1143000" rtl="0" algn="l">
              <a:lnSpc>
                <a:spcPct val="115000"/>
              </a:lnSpc>
              <a:spcBef>
                <a:spcPts val="0"/>
              </a:spcBef>
              <a:spcAft>
                <a:spcPts val="0"/>
              </a:spcAft>
              <a:buClr>
                <a:schemeClr val="dk1"/>
              </a:buClr>
              <a:buSzPts val="1420"/>
              <a:buChar char="•"/>
            </a:pPr>
            <a:r>
              <a:rPr lang="en-US" sz="1420">
                <a:latin typeface="Arial"/>
                <a:ea typeface="Arial"/>
                <a:cs typeface="Arial"/>
                <a:sym typeface="Arial"/>
              </a:rPr>
              <a:t>Effective monitoring is essential for also ensuring compliance with regulatory standards and safeguarding sensitive information, ultimately protecting both the organization's assets and its </a:t>
            </a:r>
            <a:endParaRPr sz="1420">
              <a:latin typeface="Arial"/>
              <a:ea typeface="Arial"/>
              <a:cs typeface="Arial"/>
              <a:sym typeface="Arial"/>
            </a:endParaRPr>
          </a:p>
          <a:p>
            <a:pPr indent="-218439" lvl="2" marL="1143000" rtl="0" algn="l">
              <a:lnSpc>
                <a:spcPct val="115000"/>
              </a:lnSpc>
              <a:spcBef>
                <a:spcPts val="1000"/>
              </a:spcBef>
              <a:spcAft>
                <a:spcPts val="0"/>
              </a:spcAft>
              <a:buClr>
                <a:schemeClr val="dk1"/>
              </a:buClr>
              <a:buSzPts val="1640"/>
              <a:buChar char="•"/>
            </a:pPr>
            <a:r>
              <a:rPr lang="en-US" sz="1640">
                <a:latin typeface="Arial"/>
                <a:ea typeface="Arial"/>
                <a:cs typeface="Arial"/>
                <a:sym typeface="Arial"/>
              </a:rPr>
              <a:t>Application Understanding:</a:t>
            </a:r>
            <a:endParaRPr sz="1640">
              <a:latin typeface="Arial"/>
              <a:ea typeface="Arial"/>
              <a:cs typeface="Arial"/>
              <a:sym typeface="Arial"/>
            </a:endParaRPr>
          </a:p>
          <a:p>
            <a:pPr indent="-218439" lvl="3" marL="1600200" rtl="0" algn="l">
              <a:lnSpc>
                <a:spcPct val="115000"/>
              </a:lnSpc>
              <a:spcBef>
                <a:spcPts val="1000"/>
              </a:spcBef>
              <a:spcAft>
                <a:spcPts val="0"/>
              </a:spcAft>
              <a:buClr>
                <a:schemeClr val="dk1"/>
              </a:buClr>
              <a:buSzPts val="1640"/>
              <a:buChar char="•"/>
            </a:pPr>
            <a:r>
              <a:rPr lang="en-US" sz="1420">
                <a:latin typeface="Arial"/>
                <a:ea typeface="Arial"/>
                <a:cs typeface="Arial"/>
                <a:sym typeface="Arial"/>
              </a:rPr>
              <a:t>The potential for applying machine learning to log data is vast, the entire software value chain produces logs of some sort and that offers great opportunities for players large and small to value-add</a:t>
            </a:r>
            <a:endParaRPr sz="1420">
              <a:latin typeface="Arial"/>
              <a:ea typeface="Arial"/>
              <a:cs typeface="Arial"/>
              <a:sym typeface="Arial"/>
            </a:endParaRPr>
          </a:p>
          <a:p>
            <a:pPr indent="-204469" lvl="2" marL="1143000" rtl="0" algn="l">
              <a:lnSpc>
                <a:spcPct val="115000"/>
              </a:lnSpc>
              <a:spcBef>
                <a:spcPts val="0"/>
              </a:spcBef>
              <a:spcAft>
                <a:spcPts val="0"/>
              </a:spcAft>
              <a:buClr>
                <a:schemeClr val="dk1"/>
              </a:buClr>
              <a:buSzPts val="1420"/>
              <a:buChar char="•"/>
            </a:pPr>
            <a:r>
              <a:rPr lang="en-US" sz="1420">
                <a:latin typeface="Arial"/>
                <a:ea typeface="Arial"/>
                <a:cs typeface="Arial"/>
                <a:sym typeface="Arial"/>
              </a:rPr>
              <a:t>Ultimately, the aim is for decision-making processes to be automated as much as possible, minimized manual effort and improve efficiency at preventing issues from escalating.reputation.</a:t>
            </a:r>
            <a:endParaRPr sz="1420">
              <a:latin typeface="Arial"/>
              <a:ea typeface="Arial"/>
              <a:cs typeface="Arial"/>
              <a:sym typeface="Arial"/>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877dc06a91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2877dc06a91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877dc06a91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2877dc06a9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76a780d0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876a780d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8ab0076b1e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28ab0076b1e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Persisting artifacts such the interim csv data files at each appropriate stage, </a:t>
            </a:r>
            <a:endParaRPr/>
          </a:p>
          <a:p>
            <a:pPr indent="0" lvl="0" marL="0" rtl="0" algn="l">
              <a:spcBef>
                <a:spcPts val="0"/>
              </a:spcBef>
              <a:spcAft>
                <a:spcPts val="0"/>
              </a:spcAft>
              <a:buNone/>
            </a:pPr>
            <a:r>
              <a:rPr lang="en-US"/>
              <a:t>eg after pre-processing a copy of the respective log data is saved and </a:t>
            </a:r>
            <a:endParaRPr/>
          </a:p>
          <a:p>
            <a:pPr indent="0" lvl="0" marL="0" rtl="0" algn="l">
              <a:spcBef>
                <a:spcPts val="0"/>
              </a:spcBef>
              <a:spcAft>
                <a:spcPts val="0"/>
              </a:spcAft>
              <a:buNone/>
            </a:pPr>
            <a:r>
              <a:rPr lang="en-US"/>
              <a:t>after EDA, all log data is combined, a copy saved as 1 dataset csv file for loading into the model for training.</a:t>
            </a:r>
            <a:endParaRPr/>
          </a:p>
          <a:p>
            <a:pPr indent="0" lvl="0" marL="0" rtl="0" algn="l">
              <a:spcBef>
                <a:spcPts val="0"/>
              </a:spcBef>
              <a:spcAft>
                <a:spcPts val="0"/>
              </a:spcAft>
              <a:buNone/>
            </a:pPr>
            <a:r>
              <a:rPr lang="en-US"/>
              <a:t>Finally after the training is complete, the model and the vectorizer are saved so that subsequent development of the inference logic can continue without the need to run entire notebook from start.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a:t>
            </a:r>
            <a:endParaRPr/>
          </a:p>
          <a:p>
            <a:pPr indent="-368300" lvl="0" marL="457200" rtl="0" algn="l">
              <a:lnSpc>
                <a:spcPct val="115000"/>
              </a:lnSpc>
              <a:spcBef>
                <a:spcPts val="0"/>
              </a:spcBef>
              <a:spcAft>
                <a:spcPts val="0"/>
              </a:spcAft>
              <a:buClr>
                <a:schemeClr val="dk1"/>
              </a:buClr>
              <a:buSzPts val="2200"/>
              <a:buChar char="-"/>
            </a:pPr>
            <a:r>
              <a:rPr i="1" lang="en-US" sz="2200">
                <a:solidFill>
                  <a:srgbClr val="0000FF"/>
                </a:solidFill>
                <a:latin typeface="Arial"/>
                <a:ea typeface="Arial"/>
                <a:cs typeface="Arial"/>
                <a:sym typeface="Arial"/>
              </a:rPr>
              <a:t>pd.concat()</a:t>
            </a:r>
            <a:r>
              <a:rPr i="1" lang="en-US" sz="2200">
                <a:latin typeface="Arial"/>
                <a:ea typeface="Arial"/>
                <a:cs typeface="Arial"/>
                <a:sym typeface="Arial"/>
              </a:rPr>
              <a:t> was used to combined into 1 dataframe</a:t>
            </a:r>
            <a:endParaRPr i="1" sz="2200">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Char char="-"/>
            </a:pPr>
            <a:r>
              <a:rPr i="1" lang="en-US" sz="2200">
                <a:latin typeface="Arial"/>
                <a:ea typeface="Arial"/>
                <a:cs typeface="Arial"/>
                <a:sym typeface="Arial"/>
              </a:rPr>
              <a:t>thereafter, </a:t>
            </a:r>
            <a:r>
              <a:rPr i="1" lang="en-US" sz="2200">
                <a:solidFill>
                  <a:srgbClr val="0000FF"/>
                </a:solidFill>
                <a:latin typeface="Arial"/>
                <a:ea typeface="Arial"/>
                <a:cs typeface="Arial"/>
                <a:sym typeface="Arial"/>
              </a:rPr>
              <a:t>df.sample(frac=1)</a:t>
            </a:r>
            <a:r>
              <a:rPr i="1" lang="en-US" sz="2200">
                <a:latin typeface="Arial"/>
                <a:ea typeface="Arial"/>
                <a:cs typeface="Arial"/>
                <a:sym typeface="Arial"/>
              </a:rPr>
              <a:t> is used to “shuffle” the dataframe’s records to induce a pseudo randomness</a:t>
            </a:r>
            <a:endParaRPr i="1" sz="2200">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Char char="-"/>
            </a:pPr>
            <a:r>
              <a:rPr i="1" lang="en-US" sz="2200">
                <a:latin typeface="Arial"/>
                <a:ea typeface="Arial"/>
                <a:cs typeface="Arial"/>
                <a:sym typeface="Arial"/>
              </a:rPr>
              <a:t>this is required as later during the model training, the </a:t>
            </a:r>
            <a:r>
              <a:rPr i="1" lang="en-US" sz="2200">
                <a:solidFill>
                  <a:srgbClr val="0000FF"/>
                </a:solidFill>
                <a:latin typeface="Arial"/>
                <a:ea typeface="Arial"/>
                <a:cs typeface="Arial"/>
                <a:sym typeface="Arial"/>
              </a:rPr>
              <a:t>GridSearchCV()</a:t>
            </a:r>
            <a:r>
              <a:rPr i="1" lang="en-US" sz="2200">
                <a:latin typeface="Arial"/>
                <a:ea typeface="Arial"/>
                <a:cs typeface="Arial"/>
                <a:sym typeface="Arial"/>
              </a:rPr>
              <a:t> object does not shuffle the train test split during the 5 fold cross validation process</a:t>
            </a:r>
            <a:endParaRPr i="1" sz="2200">
              <a:latin typeface="Arial"/>
              <a:ea typeface="Arial"/>
              <a:cs typeface="Arial"/>
              <a:sym typeface="Arial"/>
            </a:endParaRPr>
          </a:p>
          <a:p>
            <a:pPr indent="0" lvl="0" marL="0" rtl="0" algn="l">
              <a:lnSpc>
                <a:spcPct val="115000"/>
              </a:lnSpc>
              <a:spcBef>
                <a:spcPts val="0"/>
              </a:spcBef>
              <a:spcAft>
                <a:spcPts val="0"/>
              </a:spcAft>
              <a:buNone/>
            </a:pPr>
            <a:r>
              <a:t/>
            </a:r>
            <a:endParaRPr i="1" sz="2200">
              <a:latin typeface="Arial"/>
              <a:ea typeface="Arial"/>
              <a:cs typeface="Arial"/>
              <a:sym typeface="Arial"/>
            </a:endParaRPr>
          </a:p>
          <a:p>
            <a:pPr indent="0" lvl="0" marL="0" rtl="0" algn="l">
              <a:lnSpc>
                <a:spcPct val="115000"/>
              </a:lnSpc>
              <a:spcBef>
                <a:spcPts val="0"/>
              </a:spcBef>
              <a:spcAft>
                <a:spcPts val="0"/>
              </a:spcAft>
              <a:buNone/>
            </a:pPr>
            <a:r>
              <a:t/>
            </a:r>
            <a:endParaRPr i="1" sz="2200">
              <a:latin typeface="Arial"/>
              <a:ea typeface="Arial"/>
              <a:cs typeface="Arial"/>
              <a:sym typeface="Arial"/>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858825b0db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initial attempted hyperparameters were later tuned down, as it keep crashing colab runtime (due to out of memory)</a:t>
            </a:r>
            <a:endParaRPr/>
          </a:p>
          <a:p>
            <a:pPr indent="0" lvl="0" marL="0" rtl="0" algn="l">
              <a:spcBef>
                <a:spcPts val="0"/>
              </a:spcBef>
              <a:spcAft>
                <a:spcPts val="0"/>
              </a:spcAft>
              <a:buNone/>
            </a:pPr>
            <a:r>
              <a:rPr lang="en-US"/>
              <a:t>feature selection is random and automatic per the hyperparameters </a:t>
            </a:r>
            <a:endParaRPr/>
          </a:p>
        </p:txBody>
      </p:sp>
      <p:sp>
        <p:nvSpPr>
          <p:cNvPr id="113" name="Google Shape;113;g2858825b0db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877dc06a91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877dc06a91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GridSearchCV, RandomizedSearchCV</a:t>
            </a:r>
            <a:endParaRPr/>
          </a:p>
        </p:txBody>
      </p:sp>
      <p:sp>
        <p:nvSpPr>
          <p:cNvPr id="153" name="Google Shape;153;g2877dc06a91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p:nvPr>
            <p:ph idx="2" type="pic"/>
          </p:nvPr>
        </p:nvSpPr>
        <p:spPr>
          <a:xfrm>
            <a:off x="5183188" y="987425"/>
            <a:ext cx="6172200" cy="4873625"/>
          </a:xfrm>
          <a:prstGeom prst="rect">
            <a:avLst/>
          </a:prstGeom>
          <a:noFill/>
          <a:ln>
            <a:noFill/>
          </a:ln>
        </p:spPr>
      </p:sp>
      <p:sp>
        <p:nvSpPr>
          <p:cNvPr id="68" name="Google Shape;68;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github.com/logpai/logpars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log-sharing.dreamhosters.com"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7784167" y="3907"/>
            <a:ext cx="4406486" cy="6856697"/>
          </a:xfrm>
          <a:prstGeom prst="rect">
            <a:avLst/>
          </a:prstGeom>
          <a:noFill/>
          <a:ln>
            <a:noFill/>
          </a:ln>
        </p:spPr>
      </p:pic>
      <p:sp>
        <p:nvSpPr>
          <p:cNvPr id="89" name="Google Shape;89;p1"/>
          <p:cNvSpPr txBox="1"/>
          <p:nvPr>
            <p:ph idx="1" type="subTitle"/>
          </p:nvPr>
        </p:nvSpPr>
        <p:spPr>
          <a:xfrm>
            <a:off x="105211" y="3671956"/>
            <a:ext cx="9144000" cy="16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Log Classification</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i="1" lang="en-US" sz="2000">
                <a:solidFill>
                  <a:srgbClr val="666666"/>
                </a:solidFill>
              </a:rPr>
              <a:t>C2</a:t>
            </a:r>
            <a:endParaRPr i="1" sz="2000">
              <a:solidFill>
                <a:srgbClr val="666666"/>
              </a:solidFill>
            </a:endParaRPr>
          </a:p>
        </p:txBody>
      </p:sp>
      <p:sp>
        <p:nvSpPr>
          <p:cNvPr id="90" name="Google Shape;90;p1"/>
          <p:cNvSpPr/>
          <p:nvPr/>
        </p:nvSpPr>
        <p:spPr>
          <a:xfrm>
            <a:off x="7781191" y="6512"/>
            <a:ext cx="4411784" cy="6854092"/>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1"/>
          <p:cNvSpPr txBox="1"/>
          <p:nvPr>
            <p:ph type="ctrTitle"/>
          </p:nvPr>
        </p:nvSpPr>
        <p:spPr>
          <a:xfrm>
            <a:off x="105200" y="1028450"/>
            <a:ext cx="11836800" cy="2387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7200"/>
              <a:buFont typeface="Play"/>
              <a:buNone/>
            </a:pPr>
            <a:r>
              <a:rPr b="1" lang="en-US" sz="6500"/>
              <a:t>SCTP Assoc AI/ML Developer: </a:t>
            </a:r>
            <a:endParaRPr b="1" sz="6500"/>
          </a:p>
          <a:p>
            <a:pPr indent="0" lvl="0" marL="0" rtl="0" algn="l">
              <a:lnSpc>
                <a:spcPct val="90000"/>
              </a:lnSpc>
              <a:spcBef>
                <a:spcPts val="0"/>
              </a:spcBef>
              <a:spcAft>
                <a:spcPts val="0"/>
              </a:spcAft>
              <a:buClr>
                <a:schemeClr val="dk1"/>
              </a:buClr>
              <a:buSzPts val="7200"/>
              <a:buFont typeface="Play"/>
              <a:buNone/>
            </a:pPr>
            <a:r>
              <a:rPr b="1" lang="en-US" sz="6500"/>
              <a:t>Capstone Project</a:t>
            </a:r>
            <a:endParaRPr sz="4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fe0090a969_1_0"/>
          <p:cNvSpPr txBox="1"/>
          <p:nvPr>
            <p:ph type="title"/>
          </p:nvPr>
        </p:nvSpPr>
        <p:spPr>
          <a:xfrm>
            <a:off x="172125" y="84275"/>
            <a:ext cx="11181600" cy="1606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200">
                <a:latin typeface="Arial"/>
                <a:ea typeface="Arial"/>
                <a:cs typeface="Arial"/>
                <a:sym typeface="Arial"/>
              </a:rPr>
              <a:t>Tuning</a:t>
            </a:r>
            <a:endParaRPr b="1" sz="3200"/>
          </a:p>
        </p:txBody>
      </p:sp>
      <p:sp>
        <p:nvSpPr>
          <p:cNvPr id="171" name="Google Shape;171;g2fe0090a969_1_0"/>
          <p:cNvSpPr txBox="1"/>
          <p:nvPr>
            <p:ph idx="1" type="body"/>
          </p:nvPr>
        </p:nvSpPr>
        <p:spPr>
          <a:xfrm>
            <a:off x="347800" y="1572400"/>
            <a:ext cx="10515600" cy="28866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t/>
            </a:r>
            <a:endParaRPr/>
          </a:p>
        </p:txBody>
      </p:sp>
      <p:graphicFrame>
        <p:nvGraphicFramePr>
          <p:cNvPr id="172" name="Google Shape;172;g2fe0090a969_1_0"/>
          <p:cNvGraphicFramePr/>
          <p:nvPr/>
        </p:nvGraphicFramePr>
        <p:xfrm>
          <a:off x="276888" y="681150"/>
          <a:ext cx="3000000" cy="3000000"/>
        </p:xfrm>
        <a:graphic>
          <a:graphicData uri="http://schemas.openxmlformats.org/drawingml/2006/table">
            <a:tbl>
              <a:tblPr>
                <a:noFill/>
                <a:tableStyleId>{F6E75919-01DD-410B-8CB1-E91B3ED017AF}</a:tableStyleId>
              </a:tblPr>
              <a:tblGrid>
                <a:gridCol w="2976325"/>
                <a:gridCol w="2531025"/>
                <a:gridCol w="2547550"/>
                <a:gridCol w="2431050"/>
                <a:gridCol w="1152275"/>
              </a:tblGrid>
              <a:tr h="373600">
                <a:tc>
                  <a:txBody>
                    <a:bodyPr/>
                    <a:lstStyle/>
                    <a:p>
                      <a:pPr indent="0" lvl="0" marL="0" rtl="0" algn="ctr">
                        <a:spcBef>
                          <a:spcPts val="0"/>
                        </a:spcBef>
                        <a:spcAft>
                          <a:spcPts val="0"/>
                        </a:spcAft>
                        <a:buNone/>
                      </a:pPr>
                      <a:r>
                        <a:rPr b="1" lang="en-US">
                          <a:latin typeface="Roboto Mono"/>
                          <a:ea typeface="Roboto Mono"/>
                          <a:cs typeface="Roboto Mono"/>
                          <a:sym typeface="Roboto Mono"/>
                        </a:rPr>
                        <a:t>Hyperparameters/Trail</a:t>
                      </a:r>
                      <a:endParaRPr b="1">
                        <a:latin typeface="Roboto Mono"/>
                        <a:ea typeface="Roboto Mono"/>
                        <a:cs typeface="Roboto Mono"/>
                        <a:sym typeface="Roboto Mono"/>
                      </a:endParaRPr>
                    </a:p>
                  </a:txBody>
                  <a:tcPr marT="91425" marB="91425" marR="91425" marL="91425">
                    <a:solidFill>
                      <a:srgbClr val="9FC5E8"/>
                    </a:solidFill>
                  </a:tcPr>
                </a:tc>
                <a:tc>
                  <a:txBody>
                    <a:bodyPr/>
                    <a:lstStyle/>
                    <a:p>
                      <a:pPr indent="0" lvl="0" marL="0" rtl="0" algn="ctr">
                        <a:spcBef>
                          <a:spcPts val="0"/>
                        </a:spcBef>
                        <a:spcAft>
                          <a:spcPts val="0"/>
                        </a:spcAft>
                        <a:buNone/>
                      </a:pPr>
                      <a:r>
                        <a:rPr b="1" lang="en-US">
                          <a:latin typeface="Roboto Mono"/>
                          <a:ea typeface="Roboto Mono"/>
                          <a:cs typeface="Roboto Mono"/>
                          <a:sym typeface="Roboto Mono"/>
                        </a:rPr>
                        <a:t>T-1</a:t>
                      </a:r>
                      <a:endParaRPr b="1">
                        <a:latin typeface="Roboto Mono"/>
                        <a:ea typeface="Roboto Mono"/>
                        <a:cs typeface="Roboto Mono"/>
                        <a:sym typeface="Roboto Mono"/>
                      </a:endParaRPr>
                    </a:p>
                  </a:txBody>
                  <a:tcPr marT="91425" marB="91425" marR="91425" marL="91425">
                    <a:solidFill>
                      <a:srgbClr val="9FC5E8"/>
                    </a:solidFill>
                  </a:tcPr>
                </a:tc>
                <a:tc>
                  <a:txBody>
                    <a:bodyPr/>
                    <a:lstStyle/>
                    <a:p>
                      <a:pPr indent="0" lvl="0" marL="0" rtl="0" algn="ctr">
                        <a:spcBef>
                          <a:spcPts val="0"/>
                        </a:spcBef>
                        <a:spcAft>
                          <a:spcPts val="0"/>
                        </a:spcAft>
                        <a:buNone/>
                      </a:pPr>
                      <a:r>
                        <a:rPr b="1" lang="en-US">
                          <a:latin typeface="Roboto Mono"/>
                          <a:ea typeface="Roboto Mono"/>
                          <a:cs typeface="Roboto Mono"/>
                          <a:sym typeface="Roboto Mono"/>
                        </a:rPr>
                        <a:t>T-2</a:t>
                      </a:r>
                      <a:endParaRPr b="1">
                        <a:latin typeface="Roboto Mono"/>
                        <a:ea typeface="Roboto Mono"/>
                        <a:cs typeface="Roboto Mono"/>
                        <a:sym typeface="Roboto Mono"/>
                      </a:endParaRPr>
                    </a:p>
                  </a:txBody>
                  <a:tcPr marT="91425" marB="91425" marR="91425" marL="91425">
                    <a:solidFill>
                      <a:srgbClr val="9FC5E8"/>
                    </a:solidFill>
                  </a:tcPr>
                </a:tc>
                <a:tc>
                  <a:txBody>
                    <a:bodyPr/>
                    <a:lstStyle/>
                    <a:p>
                      <a:pPr indent="0" lvl="0" marL="0" rtl="0" algn="ctr">
                        <a:spcBef>
                          <a:spcPts val="0"/>
                        </a:spcBef>
                        <a:spcAft>
                          <a:spcPts val="0"/>
                        </a:spcAft>
                        <a:buNone/>
                      </a:pPr>
                      <a:r>
                        <a:rPr b="1" lang="en-US">
                          <a:latin typeface="Roboto Mono"/>
                          <a:ea typeface="Roboto Mono"/>
                          <a:cs typeface="Roboto Mono"/>
                          <a:sym typeface="Roboto Mono"/>
                        </a:rPr>
                        <a:t>T-3</a:t>
                      </a:r>
                      <a:endParaRPr b="1">
                        <a:latin typeface="Roboto Mono"/>
                        <a:ea typeface="Roboto Mono"/>
                        <a:cs typeface="Roboto Mono"/>
                        <a:sym typeface="Roboto Mono"/>
                      </a:endParaRPr>
                    </a:p>
                  </a:txBody>
                  <a:tcPr marT="91425" marB="91425" marR="91425" marL="91425">
                    <a:solidFill>
                      <a:srgbClr val="9FC5E8"/>
                    </a:solidFill>
                  </a:tcPr>
                </a:tc>
                <a:tc>
                  <a:txBody>
                    <a:bodyPr/>
                    <a:lstStyle/>
                    <a:p>
                      <a:pPr indent="0" lvl="0" marL="0" rtl="0" algn="ctr">
                        <a:spcBef>
                          <a:spcPts val="0"/>
                        </a:spcBef>
                        <a:spcAft>
                          <a:spcPts val="0"/>
                        </a:spcAft>
                        <a:buNone/>
                      </a:pPr>
                      <a:r>
                        <a:rPr b="1" lang="en-US">
                          <a:latin typeface="Roboto Mono"/>
                          <a:ea typeface="Roboto Mono"/>
                          <a:cs typeface="Roboto Mono"/>
                          <a:sym typeface="Roboto Mono"/>
                        </a:rPr>
                        <a:t>T-4*</a:t>
                      </a:r>
                      <a:endParaRPr b="1">
                        <a:latin typeface="Roboto Mono"/>
                        <a:ea typeface="Roboto Mono"/>
                        <a:cs typeface="Roboto Mono"/>
                        <a:sym typeface="Roboto Mono"/>
                      </a:endParaRPr>
                    </a:p>
                  </a:txBody>
                  <a:tcPr marT="91425" marB="91425" marR="91425" marL="91425">
                    <a:solidFill>
                      <a:srgbClr val="9FC5E8"/>
                    </a:solidFill>
                  </a:tcPr>
                </a:tc>
              </a:tr>
              <a:tr h="373600">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Roboto Mono Medium"/>
                          <a:ea typeface="Roboto Mono Medium"/>
                          <a:cs typeface="Roboto Mono Medium"/>
                          <a:sym typeface="Roboto Mono Medium"/>
                        </a:rPr>
                        <a:t>clf__n_estimators</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[2]</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[50,80,120]</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[100,200]</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sz="1200">
                          <a:latin typeface="Roboto Mono Medium"/>
                          <a:ea typeface="Roboto Mono Medium"/>
                          <a:cs typeface="Roboto Mono Medium"/>
                          <a:sym typeface="Roboto Mono Medium"/>
                        </a:rPr>
                        <a:t>~</a:t>
                      </a:r>
                      <a:endParaRPr sz="1200">
                        <a:latin typeface="Roboto Mono Medium"/>
                        <a:ea typeface="Roboto Mono Medium"/>
                        <a:cs typeface="Roboto Mono Medium"/>
                        <a:sym typeface="Roboto Mono Medium"/>
                      </a:endParaRPr>
                    </a:p>
                  </a:txBody>
                  <a:tcPr marT="91425" marB="91425" marR="91425" marL="91425">
                    <a:solidFill>
                      <a:schemeClr val="lt1"/>
                    </a:solidFill>
                  </a:tcPr>
                </a:tc>
              </a:tr>
              <a:tr h="373600">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Roboto Mono Medium"/>
                          <a:ea typeface="Roboto Mono Medium"/>
                          <a:cs typeface="Roboto Mono Medium"/>
                          <a:sym typeface="Roboto Mono Medium"/>
                        </a:rPr>
                        <a:t>clf__max_depth</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[2]</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[5,10,None]</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[10,20,None]</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txBody>
                  <a:tcPr marT="91425" marB="91425" marR="91425" marL="91425">
                    <a:solidFill>
                      <a:schemeClr val="lt1"/>
                    </a:solidFill>
                  </a:tcPr>
                </a:tc>
              </a:tr>
              <a:tr h="373600">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Roboto Mono Medium"/>
                          <a:ea typeface="Roboto Mono Medium"/>
                          <a:cs typeface="Roboto Mono Medium"/>
                          <a:sym typeface="Roboto Mono Medium"/>
                        </a:rPr>
                        <a:t>clf__min_sample_split</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[3]</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[2,5,10]</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[2,5,10]</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txBody>
                  <a:tcPr marT="91425" marB="91425" marR="91425" marL="91425">
                    <a:solidFill>
                      <a:schemeClr val="lt1"/>
                    </a:solidFill>
                  </a:tcPr>
                </a:tc>
              </a:tr>
              <a:tr h="373600">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cv</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5</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5</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5</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txBody>
                  <a:tcPr marT="91425" marB="91425" marR="91425" marL="91425">
                    <a:solidFill>
                      <a:schemeClr val="lt1"/>
                    </a:solidFill>
                  </a:tcPr>
                </a:tc>
              </a:tr>
              <a:tr h="373600">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n_jobs (-1:all cpu)</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-1</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-1</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solidFill>
                            <a:schemeClr val="dk1"/>
                          </a:solidFill>
                          <a:latin typeface="Roboto Mono Medium"/>
                          <a:ea typeface="Roboto Mono Medium"/>
                          <a:cs typeface="Roboto Mono Medium"/>
                          <a:sym typeface="Roboto Mono Medium"/>
                        </a:rPr>
                        <a:t>-1</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Roboto Mono Medium"/>
                          <a:ea typeface="Roboto Mono Medium"/>
                          <a:cs typeface="Roboto Mono Medium"/>
                          <a:sym typeface="Roboto Mono Medium"/>
                        </a:rPr>
                        <a:t>2</a:t>
                      </a:r>
                      <a:endParaRPr>
                        <a:latin typeface="Roboto Mono Medium"/>
                        <a:ea typeface="Roboto Mono Medium"/>
                        <a:cs typeface="Roboto Mono Medium"/>
                        <a:sym typeface="Roboto Mono Medium"/>
                      </a:endParaRPr>
                    </a:p>
                  </a:txBody>
                  <a:tcPr marT="91425" marB="91425" marR="91425" marL="91425">
                    <a:solidFill>
                      <a:schemeClr val="lt1"/>
                    </a:solidFill>
                  </a:tcPr>
                </a:tc>
              </a:tr>
              <a:tr h="775975">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Summary</a:t>
                      </a:r>
                      <a:endParaRPr>
                        <a:latin typeface="Roboto Mono Medium"/>
                        <a:ea typeface="Roboto Mono Medium"/>
                        <a:cs typeface="Roboto Mono Medium"/>
                        <a:sym typeface="Roboto Mono Medium"/>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Fitting 5 folds for each of 1 candidates, totalling </a:t>
                      </a:r>
                      <a:r>
                        <a:rPr lang="en-US" u="sng">
                          <a:latin typeface="Roboto Mono Medium"/>
                          <a:ea typeface="Roboto Mono Medium"/>
                          <a:cs typeface="Roboto Mono Medium"/>
                          <a:sym typeface="Roboto Mono Medium"/>
                        </a:rPr>
                        <a:t>5 fits</a:t>
                      </a:r>
                      <a:endParaRPr u="sng">
                        <a:latin typeface="Roboto Mono Medium"/>
                        <a:ea typeface="Roboto Mono Medium"/>
                        <a:cs typeface="Roboto Mono Medium"/>
                        <a:sym typeface="Roboto Mono Medium"/>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Fitting 5 folds for each of 27 candidates, totalling </a:t>
                      </a:r>
                      <a:r>
                        <a:rPr lang="en-US" u="sng">
                          <a:latin typeface="Roboto Mono Medium"/>
                          <a:ea typeface="Roboto Mono Medium"/>
                          <a:cs typeface="Roboto Mono Medium"/>
                          <a:sym typeface="Roboto Mono Medium"/>
                        </a:rPr>
                        <a:t>135 fits</a:t>
                      </a:r>
                      <a:endParaRPr u="sng">
                        <a:latin typeface="Roboto Mono Medium"/>
                        <a:ea typeface="Roboto Mono Medium"/>
                        <a:cs typeface="Roboto Mono Medium"/>
                        <a:sym typeface="Roboto Mono Medium"/>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Fitting 5 folds for each of 18 candidates, totalling </a:t>
                      </a:r>
                      <a:r>
                        <a:rPr lang="en-US" u="sng">
                          <a:latin typeface="Roboto Mono Medium"/>
                          <a:ea typeface="Roboto Mono Medium"/>
                          <a:cs typeface="Roboto Mono Medium"/>
                          <a:sym typeface="Roboto Mono Medium"/>
                        </a:rPr>
                        <a:t>90 fits</a:t>
                      </a:r>
                      <a:endParaRPr u="sng">
                        <a:latin typeface="Roboto Mono Medium"/>
                        <a:ea typeface="Roboto Mono Medium"/>
                        <a:cs typeface="Roboto Mono Medium"/>
                        <a:sym typeface="Roboto Mono Medium"/>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txBody>
                  <a:tcPr marT="91425" marB="91425" marR="91425" marL="91425">
                    <a:lnB cap="flat" cmpd="sng" w="9525">
                      <a:solidFill>
                        <a:srgbClr val="9E9E9E"/>
                      </a:solidFill>
                      <a:prstDash val="solid"/>
                      <a:round/>
                      <a:headEnd len="sm" w="sm" type="none"/>
                      <a:tailEnd len="sm" w="sm" type="none"/>
                    </a:lnB>
                    <a:solidFill>
                      <a:schemeClr val="lt1"/>
                    </a:solidFill>
                  </a:tcPr>
                </a:tc>
              </a:tr>
              <a:tr h="459875">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Time taken</a:t>
                      </a:r>
                      <a:endParaRPr>
                        <a:latin typeface="Roboto Mono Medium"/>
                        <a:ea typeface="Roboto Mono Medium"/>
                        <a:cs typeface="Roboto Mono Medium"/>
                        <a:sym typeface="Roboto Mon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0.4s</a:t>
                      </a:r>
                      <a:endParaRPr>
                        <a:latin typeface="Roboto Mono Medium"/>
                        <a:ea typeface="Roboto Mono Medium"/>
                        <a:cs typeface="Roboto Mono Medium"/>
                        <a:sym typeface="Roboto Mon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solidFill>
                            <a:schemeClr val="dk1"/>
                          </a:solidFill>
                          <a:latin typeface="Roboto Mono Medium"/>
                          <a:ea typeface="Roboto Mono Medium"/>
                          <a:cs typeface="Roboto Mono Medium"/>
                          <a:sym typeface="Roboto Mono Medium"/>
                        </a:rPr>
                        <a:t>2min 14s</a:t>
                      </a:r>
                      <a:endParaRPr>
                        <a:solidFill>
                          <a:schemeClr val="dk1"/>
                        </a:solidFill>
                        <a:latin typeface="Roboto Mono Medium"/>
                        <a:ea typeface="Roboto Mono Medium"/>
                        <a:cs typeface="Roboto Mono Medium"/>
                        <a:sym typeface="Roboto Mon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solidFill>
                            <a:schemeClr val="dk1"/>
                          </a:solidFill>
                          <a:latin typeface="Roboto Mono Medium"/>
                          <a:ea typeface="Roboto Mono Medium"/>
                          <a:cs typeface="Roboto Mono Medium"/>
                          <a:sym typeface="Roboto Mono Medium"/>
                        </a:rPr>
                        <a:t>2min 59s</a:t>
                      </a:r>
                      <a:endParaRPr>
                        <a:latin typeface="Roboto Mono Medium"/>
                        <a:ea typeface="Roboto Mono Medium"/>
                        <a:cs typeface="Roboto Mono Medium"/>
                        <a:sym typeface="Roboto Mon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solidFill>
                            <a:schemeClr val="dk1"/>
                          </a:solidFill>
                          <a:latin typeface="Roboto Mono Medium"/>
                          <a:ea typeface="Roboto Mono Medium"/>
                          <a:cs typeface="Roboto Mono Medium"/>
                          <a:sym typeface="Roboto Mono Medium"/>
                        </a:rPr>
                        <a:t>3min 53s</a:t>
                      </a:r>
                      <a:endParaRPr>
                        <a:solidFill>
                          <a:schemeClr val="dk1"/>
                        </a:solidFill>
                        <a:latin typeface="Roboto Mono Medium"/>
                        <a:ea typeface="Roboto Mono Medium"/>
                        <a:cs typeface="Roboto Mono Medium"/>
                        <a:sym typeface="Roboto Mon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37955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Roboto Mono Medium"/>
                          <a:ea typeface="Roboto Mono Medium"/>
                          <a:cs typeface="Roboto Mono Medium"/>
                          <a:sym typeface="Roboto Mono Medium"/>
                        </a:rPr>
                        <a:t>Best Parameters: </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Clr>
                          <a:schemeClr val="dk1"/>
                        </a:buClr>
                        <a:buSzPts val="1100"/>
                        <a:buFont typeface="Arial"/>
                        <a:buNone/>
                      </a:pPr>
                      <a:r>
                        <a:rPr lang="en-US">
                          <a:solidFill>
                            <a:schemeClr val="dk1"/>
                          </a:solidFill>
                          <a:latin typeface="Roboto Mono Medium"/>
                          <a:ea typeface="Roboto Mono Medium"/>
                          <a:cs typeface="Roboto Mono Medium"/>
                          <a:sym typeface="Roboto Mono Medium"/>
                        </a:rPr>
                        <a:t>'clf__max_depth': 'clf__min_samples_split': 'clf__n_estimators':</a:t>
                      </a:r>
                      <a:endParaRPr>
                        <a:latin typeface="Roboto Mono Medium"/>
                        <a:ea typeface="Roboto Mono Medium"/>
                        <a:cs typeface="Roboto Mono Medium"/>
                        <a:sym typeface="Roboto Mono Medium"/>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2,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3,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2</a:t>
                      </a:r>
                      <a:endParaRPr>
                        <a:latin typeface="Roboto Mono Medium"/>
                        <a:ea typeface="Roboto Mono Medium"/>
                        <a:cs typeface="Roboto Mono Medium"/>
                        <a:sym typeface="Roboto Mono Medium"/>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5,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2,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120</a:t>
                      </a:r>
                      <a:endParaRPr>
                        <a:latin typeface="Roboto Mono Medium"/>
                        <a:ea typeface="Roboto Mono Medium"/>
                        <a:cs typeface="Roboto Mono Medium"/>
                        <a:sym typeface="Roboto Mono Medium"/>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10,</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2,</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100</a:t>
                      </a:r>
                      <a:endParaRPr>
                        <a:latin typeface="Roboto Mono Medium"/>
                        <a:ea typeface="Roboto Mono Medium"/>
                        <a:cs typeface="Roboto Mono Medium"/>
                        <a:sym typeface="Roboto Mono Medium"/>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Not captured</a:t>
                      </a:r>
                      <a:endParaRPr>
                        <a:latin typeface="Roboto Mono Medium"/>
                        <a:ea typeface="Roboto Mono Medium"/>
                        <a:cs typeface="Roboto Mono Medium"/>
                        <a:sym typeface="Roboto Mono Medium"/>
                      </a:endParaRPr>
                    </a:p>
                  </a:txBody>
                  <a:tcPr marT="91425" marB="91425" marR="91425" marL="91425">
                    <a:lnT cap="flat" cmpd="sng" w="9525">
                      <a:solidFill>
                        <a:srgbClr val="9E9E9E"/>
                      </a:solidFill>
                      <a:prstDash val="solid"/>
                      <a:round/>
                      <a:headEnd len="sm" w="sm" type="none"/>
                      <a:tailEnd len="sm" w="sm" type="none"/>
                    </a:lnT>
                    <a:solidFill>
                      <a:schemeClr val="lt1"/>
                    </a:solidFill>
                  </a:tcPr>
                </a:tc>
              </a:tr>
            </a:tbl>
          </a:graphicData>
        </a:graphic>
      </p:graphicFrame>
      <p:sp>
        <p:nvSpPr>
          <p:cNvPr id="173" name="Google Shape;173;g2fe0090a969_1_0"/>
          <p:cNvSpPr txBox="1"/>
          <p:nvPr/>
        </p:nvSpPr>
        <p:spPr>
          <a:xfrm>
            <a:off x="384825" y="5866500"/>
            <a:ext cx="10968900" cy="8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 T-4 demonstrates using same settings as T-3, but limit to only 2 CPU threads, and training took longer than T-3.</a:t>
            </a:r>
            <a:endParaRPr sz="1600">
              <a:solidFill>
                <a:schemeClr val="dk1"/>
              </a:solidFill>
            </a:endParaRPr>
          </a:p>
          <a:p>
            <a:pPr indent="0" lvl="0" marL="0" rtl="0" algn="l">
              <a:spcBef>
                <a:spcPts val="0"/>
              </a:spcBef>
              <a:spcAft>
                <a:spcPts val="0"/>
              </a:spcAft>
              <a:buNone/>
            </a:pPr>
            <a:r>
              <a:rPr lang="en-US" sz="1600">
                <a:solidFill>
                  <a:schemeClr val="dk1"/>
                </a:solidFill>
              </a:rPr>
              <a:t>~ denotes same parameters as T-3</a:t>
            </a:r>
            <a:endParaRPr sz="1600">
              <a:solidFill>
                <a:schemeClr val="dk1"/>
              </a:solidFill>
            </a:endParaRPr>
          </a:p>
          <a:p>
            <a:pPr indent="0" lvl="0" marL="0" rtl="0" algn="l">
              <a:spcBef>
                <a:spcPts val="0"/>
              </a:spcBef>
              <a:spcAft>
                <a:spcPts val="0"/>
              </a:spcAft>
              <a:buNone/>
            </a:pPr>
            <a:r>
              <a:rPr lang="en-US" sz="1600">
                <a:solidFill>
                  <a:schemeClr val="dk1"/>
                </a:solidFill>
              </a:rPr>
              <a:t>Machine Specs: Linux, 8 CPU, 16GB RAM</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8aca2f7cbf_1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80" name="Google Shape;180;g28aca2f7cbf_1_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81" name="Google Shape;181;g28aca2f7cbf_1_6"/>
          <p:cNvPicPr preferRelativeResize="0"/>
          <p:nvPr/>
        </p:nvPicPr>
        <p:blipFill>
          <a:blip r:embed="rId3">
            <a:alphaModFix/>
          </a:blip>
          <a:stretch>
            <a:fillRect/>
          </a:stretch>
        </p:blipFill>
        <p:spPr>
          <a:xfrm>
            <a:off x="1447800" y="1128713"/>
            <a:ext cx="9296400" cy="460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Testing Results</a:t>
            </a:r>
            <a:endParaRPr/>
          </a:p>
        </p:txBody>
      </p:sp>
      <p:sp>
        <p:nvSpPr>
          <p:cNvPr id="187" name="Google Shape;187;p8"/>
          <p:cNvSpPr txBox="1"/>
          <p:nvPr>
            <p:ph idx="1" type="body"/>
          </p:nvPr>
        </p:nvSpPr>
        <p:spPr>
          <a:xfrm>
            <a:off x="207975" y="1205525"/>
            <a:ext cx="61590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Testing Process: </a:t>
            </a:r>
            <a:endParaRPr/>
          </a:p>
          <a:p>
            <a:pPr indent="-292100" lvl="1" marL="685800" rtl="0" algn="l">
              <a:lnSpc>
                <a:spcPct val="90000"/>
              </a:lnSpc>
              <a:spcBef>
                <a:spcPts val="0"/>
              </a:spcBef>
              <a:spcAft>
                <a:spcPts val="0"/>
              </a:spcAft>
              <a:buClr>
                <a:schemeClr val="dk1"/>
              </a:buClr>
              <a:buSzPts val="2800"/>
              <a:buChar char="•"/>
            </a:pPr>
            <a:r>
              <a:rPr lang="en-US"/>
              <a:t>GridSearchCV</a:t>
            </a:r>
            <a:endParaRPr/>
          </a:p>
          <a:p>
            <a:pPr indent="-228600" lvl="0" marL="228600" rtl="0" algn="l">
              <a:lnSpc>
                <a:spcPct val="90000"/>
              </a:lnSpc>
              <a:spcBef>
                <a:spcPts val="1000"/>
              </a:spcBef>
              <a:spcAft>
                <a:spcPts val="0"/>
              </a:spcAft>
              <a:buClr>
                <a:schemeClr val="dk1"/>
              </a:buClr>
              <a:buSzPts val="2800"/>
              <a:buChar char="•"/>
            </a:pPr>
            <a:r>
              <a:rPr lang="en-US"/>
              <a:t>Results: </a:t>
            </a:r>
            <a:endParaRPr/>
          </a:p>
          <a:p>
            <a:pPr indent="-292100" lvl="1" marL="685800" rtl="0" algn="l">
              <a:lnSpc>
                <a:spcPct val="90000"/>
              </a:lnSpc>
              <a:spcBef>
                <a:spcPts val="1000"/>
              </a:spcBef>
              <a:spcAft>
                <a:spcPts val="0"/>
              </a:spcAft>
              <a:buClr>
                <a:schemeClr val="dk1"/>
              </a:buClr>
              <a:buSzPts val="2800"/>
              <a:buChar char="•"/>
            </a:pPr>
            <a:r>
              <a:rPr lang="en-US"/>
              <a:t>Accuracy: 1.0</a:t>
            </a:r>
            <a:endParaRPr/>
          </a:p>
          <a:p>
            <a:pPr indent="-292100" lvl="1" marL="685800" rtl="0" algn="l">
              <a:lnSpc>
                <a:spcPct val="90000"/>
              </a:lnSpc>
              <a:spcBef>
                <a:spcPts val="1000"/>
              </a:spcBef>
              <a:spcAft>
                <a:spcPts val="0"/>
              </a:spcAft>
              <a:buClr>
                <a:schemeClr val="dk1"/>
              </a:buClr>
              <a:buSzPts val="2800"/>
              <a:buChar char="•"/>
            </a:pPr>
            <a:r>
              <a:rPr lang="en-US"/>
              <a:t>F1-score: 1.0</a:t>
            </a:r>
            <a:endParaRPr/>
          </a:p>
        </p:txBody>
      </p:sp>
      <p:pic>
        <p:nvPicPr>
          <p:cNvPr id="188" name="Google Shape;188;p8"/>
          <p:cNvPicPr preferRelativeResize="0"/>
          <p:nvPr/>
        </p:nvPicPr>
        <p:blipFill>
          <a:blip r:embed="rId3">
            <a:alphaModFix/>
          </a:blip>
          <a:stretch>
            <a:fillRect/>
          </a:stretch>
        </p:blipFill>
        <p:spPr>
          <a:xfrm>
            <a:off x="6519300" y="1478100"/>
            <a:ext cx="5520300" cy="4508681"/>
          </a:xfrm>
          <a:prstGeom prst="rect">
            <a:avLst/>
          </a:prstGeom>
          <a:noFill/>
          <a:ln>
            <a:noFill/>
          </a:ln>
        </p:spPr>
      </p:pic>
      <p:pic>
        <p:nvPicPr>
          <p:cNvPr id="189" name="Google Shape;189;p8"/>
          <p:cNvPicPr preferRelativeResize="0"/>
          <p:nvPr/>
        </p:nvPicPr>
        <p:blipFill>
          <a:blip r:embed="rId4">
            <a:alphaModFix/>
          </a:blip>
          <a:stretch>
            <a:fillRect/>
          </a:stretch>
        </p:blipFill>
        <p:spPr>
          <a:xfrm>
            <a:off x="712988" y="4139475"/>
            <a:ext cx="5172075" cy="205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891d784f1e_0_0"/>
          <p:cNvSpPr txBox="1"/>
          <p:nvPr>
            <p:ph type="title"/>
          </p:nvPr>
        </p:nvSpPr>
        <p:spPr>
          <a:xfrm>
            <a:off x="96050" y="1177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Evaluation</a:t>
            </a:r>
            <a:endParaRPr/>
          </a:p>
        </p:txBody>
      </p:sp>
      <p:sp>
        <p:nvSpPr>
          <p:cNvPr id="196" name="Google Shape;196;g2891d784f1e_0_0"/>
          <p:cNvSpPr txBox="1"/>
          <p:nvPr>
            <p:ph idx="1" type="body"/>
          </p:nvPr>
        </p:nvSpPr>
        <p:spPr>
          <a:xfrm>
            <a:off x="247225" y="1253400"/>
            <a:ext cx="10515600" cy="43512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Accuracy score: 1</a:t>
            </a:r>
            <a:endParaRPr/>
          </a:p>
          <a:p>
            <a:pPr indent="-342900" lvl="1" marL="914400" rtl="0" algn="l">
              <a:lnSpc>
                <a:spcPct val="115000"/>
              </a:lnSpc>
              <a:spcBef>
                <a:spcPts val="0"/>
              </a:spcBef>
              <a:spcAft>
                <a:spcPts val="0"/>
              </a:spcAft>
              <a:buSzPts val="1800"/>
              <a:buChar char="○"/>
            </a:pPr>
            <a:r>
              <a:rPr lang="en-US"/>
              <a:t>correct classification is crucial as it affects downstream decision process</a:t>
            </a:r>
            <a:endParaRPr/>
          </a:p>
          <a:p>
            <a:pPr indent="-342900" lvl="0" marL="457200" rtl="0" algn="l">
              <a:lnSpc>
                <a:spcPct val="115000"/>
              </a:lnSpc>
              <a:spcBef>
                <a:spcPts val="0"/>
              </a:spcBef>
              <a:spcAft>
                <a:spcPts val="0"/>
              </a:spcAft>
              <a:buSzPts val="1800"/>
              <a:buChar char="●"/>
            </a:pPr>
            <a:r>
              <a:rPr lang="en-US"/>
              <a:t>F1 Score: 1</a:t>
            </a:r>
            <a:endParaRPr/>
          </a:p>
          <a:p>
            <a:pPr indent="-342900" lvl="1" marL="914400" rtl="0" algn="l">
              <a:lnSpc>
                <a:spcPct val="115000"/>
              </a:lnSpc>
              <a:spcBef>
                <a:spcPts val="0"/>
              </a:spcBef>
              <a:spcAft>
                <a:spcPts val="0"/>
              </a:spcAft>
              <a:buSzPts val="1800"/>
              <a:buChar char="○"/>
            </a:pPr>
            <a:r>
              <a:rPr lang="en-US"/>
              <a:t>F1 Score is the next important metric, as the dataset is somewhat imbalance (uneven class distribution)</a:t>
            </a:r>
            <a:endParaRPr/>
          </a:p>
          <a:p>
            <a:pPr indent="-342900" lvl="1" marL="914400" rtl="0" algn="l">
              <a:lnSpc>
                <a:spcPct val="115000"/>
              </a:lnSpc>
              <a:spcBef>
                <a:spcPts val="0"/>
              </a:spcBef>
              <a:spcAft>
                <a:spcPts val="0"/>
              </a:spcAft>
              <a:buSzPts val="1800"/>
              <a:buChar char="○"/>
            </a:pPr>
            <a:r>
              <a:rPr lang="en-US"/>
              <a:t>`access_log` has a third more entries than </a:t>
            </a:r>
            <a:r>
              <a:rPr lang="en-US"/>
              <a:t>`messages` log by over 40%</a:t>
            </a:r>
            <a:br>
              <a:rPr lang="en-US"/>
            </a:br>
            <a:r>
              <a:rPr lang="en-US" sz="2000">
                <a:solidFill>
                  <a:srgbClr val="666666"/>
                </a:solidFill>
                <a:latin typeface="Roboto Mono"/>
                <a:ea typeface="Roboto Mono"/>
                <a:cs typeface="Roboto Mono"/>
                <a:sym typeface="Roboto Mono"/>
              </a:rPr>
              <a:t>/content/messages line count: 25567</a:t>
            </a:r>
            <a:br>
              <a:rPr lang="en-US" sz="2000">
                <a:solidFill>
                  <a:srgbClr val="666666"/>
                </a:solidFill>
                <a:latin typeface="Roboto Mono"/>
                <a:ea typeface="Roboto Mono"/>
                <a:cs typeface="Roboto Mono"/>
                <a:sym typeface="Roboto Mono"/>
              </a:rPr>
            </a:br>
            <a:r>
              <a:rPr lang="en-US" sz="2000">
                <a:solidFill>
                  <a:srgbClr val="666666"/>
                </a:solidFill>
                <a:latin typeface="Roboto Mono"/>
                <a:ea typeface="Roboto Mono"/>
                <a:cs typeface="Roboto Mono"/>
                <a:sym typeface="Roboto Mono"/>
              </a:rPr>
              <a:t>/content/access_log line count: 36310</a:t>
            </a:r>
            <a:endParaRPr>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891f4b65f7_1_37"/>
          <p:cNvSpPr txBox="1"/>
          <p:nvPr>
            <p:ph type="title"/>
          </p:nvPr>
        </p:nvSpPr>
        <p:spPr>
          <a:xfrm>
            <a:off x="96050" y="1177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Validation</a:t>
            </a:r>
            <a:endParaRPr/>
          </a:p>
        </p:txBody>
      </p:sp>
      <p:sp>
        <p:nvSpPr>
          <p:cNvPr id="203" name="Google Shape;203;g2891f4b65f7_1_37"/>
          <p:cNvSpPr txBox="1"/>
          <p:nvPr>
            <p:ph idx="1" type="body"/>
          </p:nvPr>
        </p:nvSpPr>
        <p:spPr>
          <a:xfrm>
            <a:off x="247225" y="1253400"/>
            <a:ext cx="10515600" cy="43512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en-US"/>
              <a:t>A total of </a:t>
            </a:r>
            <a:r>
              <a:rPr lang="en-US" u="sng"/>
              <a:t>46</a:t>
            </a:r>
            <a:r>
              <a:rPr lang="en-US"/>
              <a:t> log entries were introduced to the offline </a:t>
            </a:r>
            <a:r>
              <a:rPr lang="en-US"/>
              <a:t>inference test setup</a:t>
            </a:r>
            <a:endParaRPr/>
          </a:p>
          <a:p>
            <a:pPr indent="-342900" lvl="0" marL="457200" rtl="0" algn="l">
              <a:lnSpc>
                <a:spcPct val="150000"/>
              </a:lnSpc>
              <a:spcBef>
                <a:spcPts val="0"/>
              </a:spcBef>
              <a:spcAft>
                <a:spcPts val="0"/>
              </a:spcAft>
              <a:buSzPts val="1800"/>
              <a:buChar char="●"/>
            </a:pPr>
            <a:r>
              <a:rPr lang="en-US"/>
              <a:t>Accuracy drops to </a:t>
            </a:r>
            <a:r>
              <a:rPr lang="en-US" u="sng">
                <a:solidFill>
                  <a:srgbClr val="FF0000"/>
                </a:solidFill>
              </a:rPr>
              <a:t>76%</a:t>
            </a:r>
            <a:r>
              <a:rPr lang="en-US"/>
              <a:t> with </a:t>
            </a:r>
            <a:r>
              <a:rPr lang="en-US" u="sng"/>
              <a:t>11</a:t>
            </a:r>
            <a:r>
              <a:rPr lang="en-US"/>
              <a:t> wrong predictions</a:t>
            </a:r>
            <a:endParaRPr/>
          </a:p>
          <a:p>
            <a:pPr indent="-342900" lvl="0" marL="457200" rtl="0" algn="l">
              <a:lnSpc>
                <a:spcPct val="150000"/>
              </a:lnSpc>
              <a:spcBef>
                <a:spcPts val="0"/>
              </a:spcBef>
              <a:spcAft>
                <a:spcPts val="0"/>
              </a:spcAft>
              <a:buSzPts val="1800"/>
              <a:buChar char="●"/>
            </a:pPr>
            <a:r>
              <a:rPr lang="en-US"/>
              <a:t>Possible causes:</a:t>
            </a:r>
            <a:endParaRPr/>
          </a:p>
          <a:p>
            <a:pPr indent="-342900" lvl="1" marL="914400" rtl="0" algn="l">
              <a:lnSpc>
                <a:spcPct val="150000"/>
              </a:lnSpc>
              <a:spcBef>
                <a:spcPts val="0"/>
              </a:spcBef>
              <a:spcAft>
                <a:spcPts val="0"/>
              </a:spcAft>
              <a:buSzPts val="1800"/>
              <a:buChar char="○"/>
            </a:pPr>
            <a:r>
              <a:rPr lang="en-US"/>
              <a:t>small validation dataset (only 46 entries)</a:t>
            </a:r>
            <a:endParaRPr/>
          </a:p>
          <a:p>
            <a:pPr indent="-342900" lvl="1" marL="914400" rtl="0" algn="l">
              <a:lnSpc>
                <a:spcPct val="150000"/>
              </a:lnSpc>
              <a:spcBef>
                <a:spcPts val="0"/>
              </a:spcBef>
              <a:spcAft>
                <a:spcPts val="0"/>
              </a:spcAft>
              <a:buSzPts val="1800"/>
              <a:buChar char="○"/>
            </a:pPr>
            <a:r>
              <a:rPr lang="en-US"/>
              <a:t>training data itself may be short on diversity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858825b0db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Limitations</a:t>
            </a:r>
            <a:endParaRPr/>
          </a:p>
        </p:txBody>
      </p:sp>
      <p:sp>
        <p:nvSpPr>
          <p:cNvPr id="210" name="Google Shape;210;g2858825b0db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the data ingestion stage requires custom processing for each new </a:t>
            </a:r>
            <a:r>
              <a:rPr lang="en-US"/>
              <a:t>log type</a:t>
            </a:r>
            <a:endParaRPr/>
          </a:p>
          <a:p>
            <a:pPr indent="-342900" lvl="0" marL="457200" rtl="0" algn="l">
              <a:lnSpc>
                <a:spcPct val="115000"/>
              </a:lnSpc>
              <a:spcBef>
                <a:spcPts val="0"/>
              </a:spcBef>
              <a:spcAft>
                <a:spcPts val="0"/>
              </a:spcAft>
              <a:buSzPts val="1800"/>
              <a:buChar char="●"/>
            </a:pPr>
            <a:r>
              <a:rPr lang="en-US"/>
              <a:t>some info are lost when the vectorizer is initialized at a much lower value compared the longest log length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g2876354d776_0_17"/>
          <p:cNvPicPr preferRelativeResize="0"/>
          <p:nvPr/>
        </p:nvPicPr>
        <p:blipFill>
          <a:blip r:embed="rId3">
            <a:alphaModFix/>
          </a:blip>
          <a:stretch>
            <a:fillRect/>
          </a:stretch>
        </p:blipFill>
        <p:spPr>
          <a:xfrm>
            <a:off x="8107519" y="48600"/>
            <a:ext cx="3919430" cy="1810775"/>
          </a:xfrm>
          <a:prstGeom prst="rect">
            <a:avLst/>
          </a:prstGeom>
          <a:noFill/>
          <a:ln>
            <a:noFill/>
          </a:ln>
        </p:spPr>
      </p:pic>
      <p:sp>
        <p:nvSpPr>
          <p:cNvPr id="216" name="Google Shape;216;g2876354d776_0_17"/>
          <p:cNvSpPr txBox="1"/>
          <p:nvPr>
            <p:ph type="title"/>
          </p:nvPr>
        </p:nvSpPr>
        <p:spPr>
          <a:xfrm>
            <a:off x="224700" y="48600"/>
            <a:ext cx="7926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Challenges #1</a:t>
            </a:r>
            <a:endParaRPr/>
          </a:p>
        </p:txBody>
      </p:sp>
      <p:sp>
        <p:nvSpPr>
          <p:cNvPr id="217" name="Google Shape;217;g2876354d776_0_17"/>
          <p:cNvSpPr txBox="1"/>
          <p:nvPr/>
        </p:nvSpPr>
        <p:spPr>
          <a:xfrm>
            <a:off x="183150" y="1859375"/>
            <a:ext cx="11060700" cy="4703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US" sz="2400">
                <a:solidFill>
                  <a:schemeClr val="dk1"/>
                </a:solidFill>
              </a:rPr>
              <a:t>At times, visualization/plot may not be as intuitive to indicate outliers</a:t>
            </a: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Root Cause: </a:t>
            </a:r>
            <a:br>
              <a:rPr lang="en-US" sz="2400">
                <a:solidFill>
                  <a:schemeClr val="dk1"/>
                </a:solidFill>
              </a:rPr>
            </a:br>
            <a:r>
              <a:rPr lang="en-US" sz="2400">
                <a:solidFill>
                  <a:schemeClr val="dk1"/>
                </a:solidFill>
              </a:rPr>
              <a:t>A log scale histogram plot was’t apparent on the implication such  extremely </a:t>
            </a:r>
            <a:r>
              <a:rPr lang="en-US" sz="2400">
                <a:solidFill>
                  <a:schemeClr val="dk1"/>
                </a:solidFill>
              </a:rPr>
              <a:t>lengthy log entry, skewing the entire plot</a:t>
            </a: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Fix:</a:t>
            </a:r>
            <a:endParaRPr sz="2400">
              <a:solidFill>
                <a:schemeClr val="dk1"/>
              </a:solidFill>
            </a:endParaRPr>
          </a:p>
          <a:p>
            <a:pPr indent="-381000" lvl="1" marL="914400" rtl="0" algn="l">
              <a:spcBef>
                <a:spcPts val="0"/>
              </a:spcBef>
              <a:spcAft>
                <a:spcPts val="0"/>
              </a:spcAft>
              <a:buClr>
                <a:schemeClr val="dk1"/>
              </a:buClr>
              <a:buSzPts val="2400"/>
              <a:buChar char="○"/>
            </a:pPr>
            <a:r>
              <a:rPr lang="en-US" sz="2400">
                <a:solidFill>
                  <a:schemeClr val="dk1"/>
                </a:solidFill>
              </a:rPr>
              <a:t>finally realizing that “empty” space</a:t>
            </a:r>
            <a:endParaRPr sz="2400">
              <a:solidFill>
                <a:schemeClr val="dk1"/>
              </a:solidFill>
            </a:endParaRPr>
          </a:p>
          <a:p>
            <a:pPr indent="-381000" lvl="1" marL="914400" rtl="0" algn="l">
              <a:spcBef>
                <a:spcPts val="0"/>
              </a:spcBef>
              <a:spcAft>
                <a:spcPts val="0"/>
              </a:spcAft>
              <a:buClr>
                <a:schemeClr val="dk1"/>
              </a:buClr>
              <a:buSzPts val="2400"/>
              <a:buChar char="○"/>
            </a:pPr>
            <a:r>
              <a:rPr lang="en-US" sz="2400">
                <a:solidFill>
                  <a:schemeClr val="dk1"/>
                </a:solidFill>
              </a:rPr>
              <a:t>use `</a:t>
            </a:r>
            <a:r>
              <a:rPr lang="en-US" sz="2400">
                <a:solidFill>
                  <a:srgbClr val="0000FF"/>
                </a:solidFill>
              </a:rPr>
              <a:t>df.describe</a:t>
            </a:r>
            <a:r>
              <a:rPr lang="en-US" sz="2400">
                <a:solidFill>
                  <a:schemeClr val="dk1"/>
                </a:solidFill>
              </a:rPr>
              <a:t>(percentiles=[0.1, 0.2, 0.3, 0.5, 0.7, 0.8, 0.9])` to show a fine grain distribution in text</a:t>
            </a:r>
            <a:endParaRPr sz="2400">
              <a:solidFill>
                <a:schemeClr val="dk1"/>
              </a:solidFill>
            </a:endParaRPr>
          </a:p>
          <a:p>
            <a:pPr indent="-381000" lvl="1" marL="914400" rtl="0" algn="l">
              <a:spcBef>
                <a:spcPts val="0"/>
              </a:spcBef>
              <a:spcAft>
                <a:spcPts val="0"/>
              </a:spcAft>
              <a:buClr>
                <a:schemeClr val="dk1"/>
              </a:buClr>
              <a:buSzPts val="2400"/>
              <a:buChar char="○"/>
            </a:pPr>
            <a:r>
              <a:rPr lang="en-US" sz="2400">
                <a:solidFill>
                  <a:schemeClr val="dk1"/>
                </a:solidFill>
              </a:rPr>
              <a:t>this lead to identifying using the SD of “entry log length” to initialize the vectorizer in Challenge#1</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cxnSp>
        <p:nvCxnSpPr>
          <p:cNvPr id="218" name="Google Shape;218;g2876354d776_0_17"/>
          <p:cNvCxnSpPr/>
          <p:nvPr/>
        </p:nvCxnSpPr>
        <p:spPr>
          <a:xfrm>
            <a:off x="9997425" y="1231750"/>
            <a:ext cx="143400" cy="403500"/>
          </a:xfrm>
          <a:prstGeom prst="straightConnector1">
            <a:avLst/>
          </a:prstGeom>
          <a:noFill/>
          <a:ln cap="flat" cmpd="sng" w="9525">
            <a:solidFill>
              <a:srgbClr val="FF0000"/>
            </a:solidFill>
            <a:prstDash val="solid"/>
            <a:round/>
            <a:headEnd len="med" w="med" type="none"/>
            <a:tailEnd len="med" w="med" type="triangle"/>
          </a:ln>
        </p:spPr>
      </p:cxnSp>
      <p:cxnSp>
        <p:nvCxnSpPr>
          <p:cNvPr id="219" name="Google Shape;219;g2876354d776_0_17"/>
          <p:cNvCxnSpPr/>
          <p:nvPr/>
        </p:nvCxnSpPr>
        <p:spPr>
          <a:xfrm>
            <a:off x="11467675" y="1231750"/>
            <a:ext cx="143400" cy="403500"/>
          </a:xfrm>
          <a:prstGeom prst="straightConnector1">
            <a:avLst/>
          </a:prstGeom>
          <a:noFill/>
          <a:ln cap="flat" cmpd="sng" w="9525">
            <a:solidFill>
              <a:srgbClr val="FF0000"/>
            </a:solidFill>
            <a:prstDash val="solid"/>
            <a:round/>
            <a:headEnd len="med" w="med" type="none"/>
            <a:tailEnd len="med" w="med" type="triangle"/>
          </a:ln>
        </p:spPr>
      </p:cxnSp>
      <p:cxnSp>
        <p:nvCxnSpPr>
          <p:cNvPr id="220" name="Google Shape;220;g2876354d776_0_17"/>
          <p:cNvCxnSpPr/>
          <p:nvPr/>
        </p:nvCxnSpPr>
        <p:spPr>
          <a:xfrm>
            <a:off x="10481550" y="1231750"/>
            <a:ext cx="143400" cy="403500"/>
          </a:xfrm>
          <a:prstGeom prst="straightConnector1">
            <a:avLst/>
          </a:prstGeom>
          <a:noFill/>
          <a:ln cap="flat" cmpd="sng" w="9525">
            <a:solidFill>
              <a:srgbClr val="FF0000"/>
            </a:solidFill>
            <a:prstDash val="solid"/>
            <a:round/>
            <a:headEnd len="med" w="med" type="none"/>
            <a:tailEnd len="med" w="med" type="triangle"/>
          </a:ln>
        </p:spPr>
      </p:cxnSp>
      <p:cxnSp>
        <p:nvCxnSpPr>
          <p:cNvPr id="221" name="Google Shape;221;g2876354d776_0_17"/>
          <p:cNvCxnSpPr/>
          <p:nvPr/>
        </p:nvCxnSpPr>
        <p:spPr>
          <a:xfrm>
            <a:off x="10965675" y="1231750"/>
            <a:ext cx="143400" cy="403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0"/>
          <p:cNvSpPr txBox="1"/>
          <p:nvPr/>
        </p:nvSpPr>
        <p:spPr>
          <a:xfrm>
            <a:off x="214550" y="1509650"/>
            <a:ext cx="7926600" cy="5044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Char char="●"/>
            </a:pPr>
            <a:r>
              <a:rPr lang="en-US" sz="2400">
                <a:solidFill>
                  <a:schemeClr val="dk1"/>
                </a:solidFill>
              </a:rPr>
              <a:t>the notebook environment keeps crashing with “</a:t>
            </a:r>
            <a:r>
              <a:rPr lang="en-US" sz="2400">
                <a:solidFill>
                  <a:schemeClr val="dk1"/>
                </a:solidFill>
              </a:rPr>
              <a:t>out of memory” </a:t>
            </a:r>
            <a:r>
              <a:rPr lang="en-US" sz="2400">
                <a:solidFill>
                  <a:schemeClr val="dk1"/>
                </a:solidFill>
              </a:rPr>
              <a:t>during model training</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Root Cause: </a:t>
            </a:r>
            <a:br>
              <a:rPr lang="en-US" sz="2400">
                <a:solidFill>
                  <a:schemeClr val="dk1"/>
                </a:solidFill>
              </a:rPr>
            </a:br>
            <a:r>
              <a:rPr lang="en-US" sz="2400">
                <a:solidFill>
                  <a:schemeClr val="dk1"/>
                </a:solidFill>
              </a:rPr>
              <a:t>From the EDA on Log Entry Length, some entry length can be over </a:t>
            </a:r>
            <a:r>
              <a:rPr lang="en-US" sz="2400" u="sng">
                <a:solidFill>
                  <a:schemeClr val="dk1"/>
                </a:solidFill>
              </a:rPr>
              <a:t>8000 words long</a:t>
            </a:r>
            <a:r>
              <a:rPr lang="en-US" sz="2400">
                <a:solidFill>
                  <a:schemeClr val="dk1"/>
                </a:solidFill>
              </a:rPr>
              <a:t>. With a </a:t>
            </a:r>
            <a:r>
              <a:rPr lang="en-US" sz="2400">
                <a:solidFill>
                  <a:schemeClr val="dk1"/>
                </a:solidFill>
              </a:rPr>
              <a:t>dataset</a:t>
            </a:r>
            <a:r>
              <a:rPr lang="en-US" sz="2400">
                <a:solidFill>
                  <a:schemeClr val="dk1"/>
                </a:solidFill>
              </a:rPr>
              <a:t> of over 61k lines, we will have a huge TfidfVectorizer (8k x 49k) (X_train.shape)</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Fix:</a:t>
            </a:r>
            <a:endParaRPr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US" sz="2400">
                <a:solidFill>
                  <a:schemeClr val="dk1"/>
                </a:solidFill>
              </a:rPr>
              <a:t>Initialize the </a:t>
            </a:r>
            <a:r>
              <a:rPr lang="en-US" sz="2400">
                <a:solidFill>
                  <a:schemeClr val="dk1"/>
                </a:solidFill>
              </a:rPr>
              <a:t>TfidfVectorizer to a reasonable value max_features=(word count SD) instead of using TfidfVectorizer() which default to use all words found</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p:txBody>
      </p:sp>
      <p:sp>
        <p:nvSpPr>
          <p:cNvPr id="227" name="Google Shape;227;p10"/>
          <p:cNvSpPr txBox="1"/>
          <p:nvPr>
            <p:ph type="title"/>
          </p:nvPr>
        </p:nvSpPr>
        <p:spPr>
          <a:xfrm>
            <a:off x="224700" y="48600"/>
            <a:ext cx="7926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Challenges #2</a:t>
            </a:r>
            <a:endParaRPr/>
          </a:p>
        </p:txBody>
      </p:sp>
      <p:pic>
        <p:nvPicPr>
          <p:cNvPr id="228" name="Google Shape;228;p10"/>
          <p:cNvPicPr preferRelativeResize="0"/>
          <p:nvPr/>
        </p:nvPicPr>
        <p:blipFill>
          <a:blip r:embed="rId3">
            <a:alphaModFix/>
          </a:blip>
          <a:stretch>
            <a:fillRect/>
          </a:stretch>
        </p:blipFill>
        <p:spPr>
          <a:xfrm>
            <a:off x="8249575" y="333225"/>
            <a:ext cx="3942425" cy="3007550"/>
          </a:xfrm>
          <a:prstGeom prst="rect">
            <a:avLst/>
          </a:prstGeom>
          <a:noFill/>
          <a:ln>
            <a:noFill/>
          </a:ln>
        </p:spPr>
      </p:pic>
      <p:sp>
        <p:nvSpPr>
          <p:cNvPr id="229" name="Google Shape;229;p10"/>
          <p:cNvSpPr/>
          <p:nvPr/>
        </p:nvSpPr>
        <p:spPr>
          <a:xfrm>
            <a:off x="8483425" y="2025775"/>
            <a:ext cx="2953800" cy="482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1"/>
          <p:cNvSpPr txBox="1"/>
          <p:nvPr>
            <p:ph type="title"/>
          </p:nvPr>
        </p:nvSpPr>
        <p:spPr>
          <a:xfrm>
            <a:off x="115175" y="1204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Conclusion and Future Work</a:t>
            </a:r>
            <a:endParaRPr/>
          </a:p>
        </p:txBody>
      </p:sp>
      <p:sp>
        <p:nvSpPr>
          <p:cNvPr id="235" name="Google Shape;235;p11"/>
          <p:cNvSpPr txBox="1"/>
          <p:nvPr>
            <p:ph idx="1" type="body"/>
          </p:nvPr>
        </p:nvSpPr>
        <p:spPr>
          <a:xfrm>
            <a:off x="348775" y="1446125"/>
            <a:ext cx="11126400" cy="4864200"/>
          </a:xfrm>
          <a:prstGeom prst="rect">
            <a:avLst/>
          </a:prstGeom>
          <a:noFill/>
          <a:ln>
            <a:noFill/>
          </a:ln>
        </p:spPr>
        <p:txBody>
          <a:bodyPr anchorCtr="0" anchor="t" bIns="45700" lIns="91425" spcFirstLastPara="1" rIns="91425" wrap="square" tIns="45700">
            <a:normAutofit/>
          </a:bodyPr>
          <a:lstStyle/>
          <a:p>
            <a:pPr indent="-379730" lvl="0" marL="457200" rtl="0" algn="l">
              <a:lnSpc>
                <a:spcPct val="115000"/>
              </a:lnSpc>
              <a:spcBef>
                <a:spcPts val="0"/>
              </a:spcBef>
              <a:spcAft>
                <a:spcPts val="0"/>
              </a:spcAft>
              <a:buSzPts val="2380"/>
              <a:buChar char="●"/>
            </a:pPr>
            <a:r>
              <a:rPr lang="en-US" sz="2380"/>
              <a:t>Achievement:</a:t>
            </a:r>
            <a:endParaRPr sz="2380"/>
          </a:p>
          <a:p>
            <a:pPr indent="-379730" lvl="1" marL="914400" rtl="0" algn="l">
              <a:lnSpc>
                <a:spcPct val="115000"/>
              </a:lnSpc>
              <a:spcBef>
                <a:spcPts val="0"/>
              </a:spcBef>
              <a:spcAft>
                <a:spcPts val="0"/>
              </a:spcAft>
              <a:buSzPts val="2380"/>
              <a:buChar char="○"/>
            </a:pPr>
            <a:r>
              <a:rPr lang="en-US" sz="2380"/>
              <a:t>The Log Classification model can achieved over 70% accuracy using a Random Forest Classifier </a:t>
            </a:r>
            <a:endParaRPr sz="2380"/>
          </a:p>
          <a:p>
            <a:pPr indent="-379730" lvl="0" marL="457200" rtl="0" algn="l">
              <a:lnSpc>
                <a:spcPct val="115000"/>
              </a:lnSpc>
              <a:spcBef>
                <a:spcPts val="0"/>
              </a:spcBef>
              <a:spcAft>
                <a:spcPts val="0"/>
              </a:spcAft>
              <a:buSzPts val="2380"/>
              <a:buChar char="●"/>
            </a:pPr>
            <a:r>
              <a:rPr lang="en-US" sz="2380"/>
              <a:t>Insights:</a:t>
            </a:r>
            <a:endParaRPr sz="2380"/>
          </a:p>
          <a:p>
            <a:pPr indent="-379730" lvl="1" marL="914400" rtl="0" algn="l">
              <a:lnSpc>
                <a:spcPct val="115000"/>
              </a:lnSpc>
              <a:spcBef>
                <a:spcPts val="0"/>
              </a:spcBef>
              <a:spcAft>
                <a:spcPts val="0"/>
              </a:spcAft>
              <a:buSzPts val="2380"/>
              <a:buChar char="○"/>
            </a:pPr>
            <a:r>
              <a:rPr lang="en-US" sz="2380"/>
              <a:t>Data Ingestion stage need a better strategy</a:t>
            </a:r>
            <a:endParaRPr sz="2380"/>
          </a:p>
          <a:p>
            <a:pPr indent="-379730" lvl="1" marL="914400" rtl="0" algn="l">
              <a:lnSpc>
                <a:spcPct val="115000"/>
              </a:lnSpc>
              <a:spcBef>
                <a:spcPts val="0"/>
              </a:spcBef>
              <a:spcAft>
                <a:spcPts val="0"/>
              </a:spcAft>
              <a:buSzPts val="2380"/>
              <a:buChar char="○"/>
            </a:pPr>
            <a:r>
              <a:rPr lang="en-US" sz="2380"/>
              <a:t>Data pre-processing and EDA should improved with experience</a:t>
            </a:r>
            <a:endParaRPr sz="2380"/>
          </a:p>
          <a:p>
            <a:pPr indent="-379730" lvl="1" marL="914400" rtl="0" algn="l">
              <a:lnSpc>
                <a:spcPct val="115000"/>
              </a:lnSpc>
              <a:spcBef>
                <a:spcPts val="0"/>
              </a:spcBef>
              <a:spcAft>
                <a:spcPts val="0"/>
              </a:spcAft>
              <a:buSzPts val="2380"/>
              <a:buChar char="○"/>
            </a:pPr>
            <a:r>
              <a:rPr lang="en-US" sz="2380"/>
              <a:t>Need to improve on detecting &amp; managing outliers in the dataset</a:t>
            </a:r>
            <a:endParaRPr sz="2380"/>
          </a:p>
          <a:p>
            <a:pPr indent="-379730" lvl="0" marL="457200" rtl="0" algn="l">
              <a:lnSpc>
                <a:spcPct val="115000"/>
              </a:lnSpc>
              <a:spcBef>
                <a:spcPts val="0"/>
              </a:spcBef>
              <a:spcAft>
                <a:spcPts val="0"/>
              </a:spcAft>
              <a:buSzPts val="2380"/>
              <a:buChar char="●"/>
            </a:pPr>
            <a:r>
              <a:rPr lang="en-US" sz="2380"/>
              <a:t>Future enhancements:</a:t>
            </a:r>
            <a:endParaRPr sz="2380"/>
          </a:p>
          <a:p>
            <a:pPr indent="-358140" lvl="1" marL="914400" rtl="0" algn="l">
              <a:lnSpc>
                <a:spcPct val="115000"/>
              </a:lnSpc>
              <a:spcBef>
                <a:spcPts val="0"/>
              </a:spcBef>
              <a:spcAft>
                <a:spcPts val="0"/>
              </a:spcAft>
              <a:buSzPts val="2040"/>
              <a:buChar char="○"/>
            </a:pPr>
            <a:r>
              <a:rPr lang="en-US" sz="2040"/>
              <a:t>vary the TfidfVectorizer initial value during tuning</a:t>
            </a:r>
            <a:endParaRPr sz="2040"/>
          </a:p>
          <a:p>
            <a:pPr indent="-358140" lvl="1" marL="914400" rtl="0" algn="l">
              <a:lnSpc>
                <a:spcPct val="115000"/>
              </a:lnSpc>
              <a:spcBef>
                <a:spcPts val="0"/>
              </a:spcBef>
              <a:spcAft>
                <a:spcPts val="0"/>
              </a:spcAft>
              <a:buSzPts val="2040"/>
              <a:buChar char="○"/>
            </a:pPr>
            <a:r>
              <a:rPr lang="en-US" sz="2040"/>
              <a:t>Explore XGBoost for comparison.</a:t>
            </a:r>
            <a:endParaRPr sz="2040"/>
          </a:p>
          <a:p>
            <a:pPr indent="-358140" lvl="1" marL="914400" rtl="0" algn="l">
              <a:lnSpc>
                <a:spcPct val="115000"/>
              </a:lnSpc>
              <a:spcBef>
                <a:spcPts val="0"/>
              </a:spcBef>
              <a:spcAft>
                <a:spcPts val="0"/>
              </a:spcAft>
              <a:buSzPts val="2040"/>
              <a:buChar char="○"/>
            </a:pPr>
            <a:r>
              <a:rPr lang="en-US" sz="2040"/>
              <a:t>Incorporate larger and more diverse datasets.</a:t>
            </a:r>
            <a:endParaRPr sz="2040"/>
          </a:p>
          <a:p>
            <a:pPr indent="-358140" lvl="1" marL="914400" rtl="0" algn="l">
              <a:lnSpc>
                <a:spcPct val="115000"/>
              </a:lnSpc>
              <a:spcBef>
                <a:spcPts val="0"/>
              </a:spcBef>
              <a:spcAft>
                <a:spcPts val="0"/>
              </a:spcAft>
              <a:buSzPts val="2040"/>
              <a:buChar char="○"/>
            </a:pPr>
            <a:r>
              <a:rPr lang="en-US" sz="2040"/>
              <a:t>Explore using deep learning techniques for better data ingestion capabilities</a:t>
            </a:r>
            <a:endParaRPr sz="238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2"/>
          <p:cNvSpPr txBox="1"/>
          <p:nvPr>
            <p:ph type="title"/>
          </p:nvPr>
        </p:nvSpPr>
        <p:spPr>
          <a:xfrm>
            <a:off x="127300" y="365125"/>
            <a:ext cx="11226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lang="en-US" sz="6000"/>
              <a:t>Q&amp;A</a:t>
            </a:r>
            <a:endParaRPr sz="6000"/>
          </a:p>
        </p:txBody>
      </p:sp>
      <p:sp>
        <p:nvSpPr>
          <p:cNvPr id="242" name="Google Shape;242;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idx="1" type="body"/>
          </p:nvPr>
        </p:nvSpPr>
        <p:spPr>
          <a:xfrm>
            <a:off x="279700" y="1222777"/>
            <a:ext cx="11074200" cy="4954200"/>
          </a:xfrm>
          <a:prstGeom prst="rect">
            <a:avLst/>
          </a:prstGeom>
          <a:noFill/>
          <a:ln>
            <a:noFill/>
          </a:ln>
        </p:spPr>
        <p:txBody>
          <a:bodyPr anchorCtr="0" anchor="t" bIns="45700" lIns="91425" spcFirstLastPara="1" rIns="91425" wrap="square" tIns="45700">
            <a:normAutofit fontScale="92500" lnSpcReduction="20000"/>
          </a:bodyPr>
          <a:lstStyle/>
          <a:p>
            <a:pPr indent="-215265" lvl="0" marL="228600" rtl="0" algn="l">
              <a:lnSpc>
                <a:spcPct val="115000"/>
              </a:lnSpc>
              <a:spcBef>
                <a:spcPts val="0"/>
              </a:spcBef>
              <a:spcAft>
                <a:spcPts val="0"/>
              </a:spcAft>
              <a:buClr>
                <a:schemeClr val="dk1"/>
              </a:buClr>
              <a:buSzPct val="100000"/>
              <a:buChar char="●"/>
            </a:pPr>
            <a:r>
              <a:rPr lang="en-US"/>
              <a:t>Project Purpose</a:t>
            </a:r>
            <a:endParaRPr/>
          </a:p>
          <a:p>
            <a:pPr indent="-278765" lvl="1" marL="685800" rtl="0" algn="l">
              <a:lnSpc>
                <a:spcPct val="115000"/>
              </a:lnSpc>
              <a:spcBef>
                <a:spcPts val="0"/>
              </a:spcBef>
              <a:spcAft>
                <a:spcPts val="0"/>
              </a:spcAft>
              <a:buClr>
                <a:schemeClr val="dk1"/>
              </a:buClr>
              <a:buSzPct val="116666"/>
              <a:buChar char="○"/>
            </a:pPr>
            <a:r>
              <a:rPr lang="en-US"/>
              <a:t>To classify IT system logs using a Random Forest Classifier (RFC), improving automation in log management</a:t>
            </a:r>
            <a:endParaRPr/>
          </a:p>
          <a:p>
            <a:pPr indent="-278765" lvl="0" marL="228600" rtl="0" algn="l">
              <a:lnSpc>
                <a:spcPct val="115000"/>
              </a:lnSpc>
              <a:spcBef>
                <a:spcPts val="0"/>
              </a:spcBef>
              <a:spcAft>
                <a:spcPts val="0"/>
              </a:spcAft>
              <a:buClr>
                <a:schemeClr val="dk1"/>
              </a:buClr>
              <a:buSzPct val="100000"/>
              <a:buChar char="●"/>
            </a:pPr>
            <a:r>
              <a:rPr lang="en-US"/>
              <a:t>Objectives:</a:t>
            </a:r>
            <a:endParaRPr/>
          </a:p>
          <a:p>
            <a:pPr indent="-278765" lvl="1" marL="685800" rtl="0" algn="l">
              <a:lnSpc>
                <a:spcPct val="115000"/>
              </a:lnSpc>
              <a:spcBef>
                <a:spcPts val="0"/>
              </a:spcBef>
              <a:spcAft>
                <a:spcPts val="0"/>
              </a:spcAft>
              <a:buSzPct val="116666"/>
              <a:buChar char="○"/>
            </a:pPr>
            <a:r>
              <a:rPr lang="en-US"/>
              <a:t>Build a reliable baseline model with efficient resource use.</a:t>
            </a:r>
            <a:endParaRPr/>
          </a:p>
          <a:p>
            <a:pPr indent="-278765" lvl="1" marL="685800" rtl="0" algn="l">
              <a:lnSpc>
                <a:spcPct val="115000"/>
              </a:lnSpc>
              <a:spcBef>
                <a:spcPts val="0"/>
              </a:spcBef>
              <a:spcAft>
                <a:spcPts val="0"/>
              </a:spcAft>
              <a:buSzPct val="116666"/>
              <a:buChar char="○"/>
            </a:pPr>
            <a:r>
              <a:rPr lang="en-US"/>
              <a:t>Understand the model’s performance on log data and identify areas for improvement.</a:t>
            </a:r>
            <a:endParaRPr/>
          </a:p>
          <a:p>
            <a:pPr indent="-278765" lvl="1" marL="685800" rtl="0" algn="l">
              <a:lnSpc>
                <a:spcPct val="115000"/>
              </a:lnSpc>
              <a:spcBef>
                <a:spcPts val="0"/>
              </a:spcBef>
              <a:spcAft>
                <a:spcPts val="0"/>
              </a:spcAft>
              <a:buClr>
                <a:schemeClr val="dk1"/>
              </a:buClr>
              <a:buSzPct val="116666"/>
              <a:buChar char="○"/>
            </a:pPr>
            <a:r>
              <a:rPr lang="en-US"/>
              <a:t>Explore the potential of advanced techniques for future log analysis and intelligent automation</a:t>
            </a:r>
            <a:endParaRPr/>
          </a:p>
          <a:p>
            <a:pPr indent="-278765" lvl="0" marL="228600" rtl="0" algn="l">
              <a:lnSpc>
                <a:spcPct val="115000"/>
              </a:lnSpc>
              <a:spcBef>
                <a:spcPts val="0"/>
              </a:spcBef>
              <a:spcAft>
                <a:spcPts val="0"/>
              </a:spcAft>
              <a:buSzPct val="100000"/>
              <a:buChar char="●"/>
            </a:pPr>
            <a:r>
              <a:rPr lang="en-US"/>
              <a:t>Key Focus:</a:t>
            </a:r>
            <a:endParaRPr/>
          </a:p>
          <a:p>
            <a:pPr indent="-278765" lvl="1" marL="685800" rtl="0" algn="l">
              <a:lnSpc>
                <a:spcPct val="115000"/>
              </a:lnSpc>
              <a:spcBef>
                <a:spcPts val="0"/>
              </a:spcBef>
              <a:spcAft>
                <a:spcPts val="0"/>
              </a:spcAft>
              <a:buClr>
                <a:schemeClr val="dk1"/>
              </a:buClr>
              <a:buSzPct val="116666"/>
              <a:buChar char="○"/>
            </a:pPr>
            <a:r>
              <a:rPr lang="en-US"/>
              <a:t>Achieving robust classification results while addressing the challenges of pre-processing and feature engineering for large-scale log data</a:t>
            </a:r>
            <a:endParaRPr/>
          </a:p>
          <a:p>
            <a:pPr indent="0" lvl="0" marL="0" rtl="0" algn="l">
              <a:lnSpc>
                <a:spcPct val="115000"/>
              </a:lnSpc>
              <a:spcBef>
                <a:spcPts val="1000"/>
              </a:spcBef>
              <a:spcAft>
                <a:spcPts val="0"/>
              </a:spcAft>
              <a:buNone/>
            </a:pPr>
            <a:r>
              <a:t/>
            </a:r>
            <a:endParaRPr/>
          </a:p>
        </p:txBody>
      </p:sp>
      <p:sp>
        <p:nvSpPr>
          <p:cNvPr id="97" name="Google Shape;97;p2"/>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2891f4b65f7_1_8"/>
          <p:cNvPicPr preferRelativeResize="0"/>
          <p:nvPr/>
        </p:nvPicPr>
        <p:blipFill rotWithShape="1">
          <a:blip r:embed="rId3">
            <a:alphaModFix/>
          </a:blip>
          <a:srcRect b="0" l="0" r="0" t="0"/>
          <a:stretch/>
        </p:blipFill>
        <p:spPr>
          <a:xfrm>
            <a:off x="7784167" y="3907"/>
            <a:ext cx="4406485" cy="6856698"/>
          </a:xfrm>
          <a:prstGeom prst="rect">
            <a:avLst/>
          </a:prstGeom>
          <a:noFill/>
          <a:ln>
            <a:noFill/>
          </a:ln>
        </p:spPr>
      </p:pic>
      <p:sp>
        <p:nvSpPr>
          <p:cNvPr id="248" name="Google Shape;248;g2891f4b65f7_1_8"/>
          <p:cNvSpPr txBox="1"/>
          <p:nvPr>
            <p:ph idx="1" type="subTitle"/>
          </p:nvPr>
        </p:nvSpPr>
        <p:spPr>
          <a:xfrm>
            <a:off x="105211" y="3671956"/>
            <a:ext cx="9144000" cy="16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SCTP Assoc AI/ML Developer </a:t>
            </a:r>
            <a:endParaRPr/>
          </a:p>
          <a:p>
            <a:pPr indent="0" lvl="0" marL="0" rtl="0" algn="l">
              <a:lnSpc>
                <a:spcPct val="90000"/>
              </a:lnSpc>
              <a:spcBef>
                <a:spcPts val="0"/>
              </a:spcBef>
              <a:spcAft>
                <a:spcPts val="0"/>
              </a:spcAft>
              <a:buClr>
                <a:schemeClr val="dk1"/>
              </a:buClr>
              <a:buSzPts val="2400"/>
              <a:buNone/>
            </a:pPr>
            <a:r>
              <a:rPr lang="en-US"/>
              <a:t>C2</a:t>
            </a:r>
            <a:endParaRPr/>
          </a:p>
        </p:txBody>
      </p:sp>
      <p:sp>
        <p:nvSpPr>
          <p:cNvPr id="249" name="Google Shape;249;g2891f4b65f7_1_8"/>
          <p:cNvSpPr/>
          <p:nvPr/>
        </p:nvSpPr>
        <p:spPr>
          <a:xfrm>
            <a:off x="7781191" y="6512"/>
            <a:ext cx="4411800" cy="6854100"/>
          </a:xfrm>
          <a:prstGeom prst="rect">
            <a:avLst/>
          </a:prstGeom>
          <a:solidFill>
            <a:srgbClr val="FFFFFF">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0" name="Google Shape;250;g2891f4b65f7_1_8"/>
          <p:cNvSpPr txBox="1"/>
          <p:nvPr>
            <p:ph type="ctrTitle"/>
          </p:nvPr>
        </p:nvSpPr>
        <p:spPr>
          <a:xfrm>
            <a:off x="105200" y="1028450"/>
            <a:ext cx="11836800" cy="2387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7200"/>
              <a:buFont typeface="Play"/>
              <a:buNone/>
            </a:pPr>
            <a:r>
              <a:rPr b="1" lang="en-US" sz="6500"/>
              <a:t>Thank You</a:t>
            </a:r>
            <a:endParaRPr sz="4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55" name="Shape 255"/>
        <p:cNvGrpSpPr/>
        <p:nvPr/>
      </p:nvGrpSpPr>
      <p:grpSpPr>
        <a:xfrm>
          <a:off x="0" y="0"/>
          <a:ext cx="0" cy="0"/>
          <a:chOff x="0" y="0"/>
          <a:chExt cx="0" cy="0"/>
        </a:xfrm>
      </p:grpSpPr>
      <p:sp>
        <p:nvSpPr>
          <p:cNvPr id="256" name="Google Shape;256;g2858bf74133_0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The End</a:t>
            </a:r>
            <a:endParaRPr/>
          </a:p>
        </p:txBody>
      </p:sp>
      <p:sp>
        <p:nvSpPr>
          <p:cNvPr id="257" name="Google Shape;257;g2858bf74133_0_2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g2891f4b65f7_1_0"/>
          <p:cNvSpPr txBox="1"/>
          <p:nvPr>
            <p:ph idx="1" type="body"/>
          </p:nvPr>
        </p:nvSpPr>
        <p:spPr>
          <a:xfrm>
            <a:off x="320725" y="413975"/>
            <a:ext cx="6139500" cy="57633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list comprehension </a:t>
            </a:r>
            <a:endParaRPr/>
          </a:p>
          <a:p>
            <a:pPr indent="-342900" lvl="1" marL="914400" rtl="0" algn="l">
              <a:lnSpc>
                <a:spcPct val="115000"/>
              </a:lnSpc>
              <a:spcBef>
                <a:spcPts val="0"/>
              </a:spcBef>
              <a:spcAft>
                <a:spcPts val="0"/>
              </a:spcAft>
              <a:buSzPts val="1800"/>
              <a:buChar char="○"/>
            </a:pPr>
            <a:r>
              <a:rPr lang="en-US"/>
              <a:t>for manipulating pandas series </a:t>
            </a:r>
            <a:r>
              <a:rPr lang="en-US"/>
              <a:t>column</a:t>
            </a:r>
            <a:r>
              <a:rPr lang="en-US"/>
              <a:t> data and </a:t>
            </a:r>
            <a:r>
              <a:rPr lang="en-US"/>
              <a:t>pretty handy for anonymous operations too</a:t>
            </a:r>
            <a:br>
              <a:rPr lang="en-US"/>
            </a:br>
            <a:endParaRPr/>
          </a:p>
          <a:p>
            <a:pPr indent="-342900" lvl="0" marL="457200" rtl="0" algn="l">
              <a:lnSpc>
                <a:spcPct val="115000"/>
              </a:lnSpc>
              <a:spcBef>
                <a:spcPts val="0"/>
              </a:spcBef>
              <a:spcAft>
                <a:spcPts val="0"/>
              </a:spcAft>
              <a:buSzPts val="1800"/>
              <a:buChar char="●"/>
            </a:pPr>
            <a:r>
              <a:rPr lang="en-US"/>
              <a:t>coding conventions (PEP-8) (not all the time)</a:t>
            </a:r>
            <a:endParaRPr/>
          </a:p>
          <a:p>
            <a:pPr indent="-342900" lvl="1" marL="914400" rtl="0" algn="l">
              <a:lnSpc>
                <a:spcPct val="115000"/>
              </a:lnSpc>
              <a:spcBef>
                <a:spcPts val="0"/>
              </a:spcBef>
              <a:spcAft>
                <a:spcPts val="0"/>
              </a:spcAft>
              <a:buSzPts val="1800"/>
              <a:buChar char="○"/>
            </a:pPr>
            <a:r>
              <a:rPr lang="en-US"/>
              <a:t>modular coding using module functions </a:t>
            </a:r>
            <a:endParaRPr/>
          </a:p>
          <a:p>
            <a:pPr indent="-342900" lvl="1" marL="914400" rtl="0" algn="l">
              <a:lnSpc>
                <a:spcPct val="115000"/>
              </a:lnSpc>
              <a:spcBef>
                <a:spcPts val="0"/>
              </a:spcBef>
              <a:spcAft>
                <a:spcPts val="0"/>
              </a:spcAft>
              <a:buSzPts val="1800"/>
              <a:buChar char="○"/>
            </a:pPr>
            <a:r>
              <a:rPr lang="en-US"/>
              <a:t>notebook is structured to be interoperable between colab and kaggle</a:t>
            </a:r>
            <a:endParaRPr/>
          </a:p>
        </p:txBody>
      </p:sp>
      <p:pic>
        <p:nvPicPr>
          <p:cNvPr id="264" name="Google Shape;264;g2891f4b65f7_1_0"/>
          <p:cNvPicPr preferRelativeResize="0"/>
          <p:nvPr/>
        </p:nvPicPr>
        <p:blipFill>
          <a:blip r:embed="rId3">
            <a:alphaModFix/>
          </a:blip>
          <a:stretch>
            <a:fillRect/>
          </a:stretch>
        </p:blipFill>
        <p:spPr>
          <a:xfrm>
            <a:off x="6378975" y="1050650"/>
            <a:ext cx="5615126" cy="2029000"/>
          </a:xfrm>
          <a:prstGeom prst="rect">
            <a:avLst/>
          </a:prstGeom>
          <a:noFill/>
          <a:ln>
            <a:noFill/>
          </a:ln>
        </p:spPr>
      </p:pic>
      <p:pic>
        <p:nvPicPr>
          <p:cNvPr id="265" name="Google Shape;265;g2891f4b65f7_1_0"/>
          <p:cNvPicPr preferRelativeResize="0"/>
          <p:nvPr/>
        </p:nvPicPr>
        <p:blipFill>
          <a:blip r:embed="rId4">
            <a:alphaModFix/>
          </a:blip>
          <a:stretch>
            <a:fillRect/>
          </a:stretch>
        </p:blipFill>
        <p:spPr>
          <a:xfrm>
            <a:off x="5656800" y="485500"/>
            <a:ext cx="6337300" cy="416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g2893bf678cd_0_0"/>
          <p:cNvSpPr txBox="1"/>
          <p:nvPr>
            <p:ph type="title"/>
          </p:nvPr>
        </p:nvSpPr>
        <p:spPr>
          <a:xfrm>
            <a:off x="96050" y="172700"/>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Sample Decision Tree Visualization</a:t>
            </a:r>
            <a:endParaRPr/>
          </a:p>
        </p:txBody>
      </p:sp>
      <p:sp>
        <p:nvSpPr>
          <p:cNvPr id="272" name="Google Shape;272;g2893bf678cd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3" name="Google Shape;273;g2893bf678cd_0_0"/>
          <p:cNvPicPr preferRelativeResize="0"/>
          <p:nvPr/>
        </p:nvPicPr>
        <p:blipFill>
          <a:blip r:embed="rId3">
            <a:alphaModFix/>
          </a:blip>
          <a:stretch>
            <a:fillRect/>
          </a:stretch>
        </p:blipFill>
        <p:spPr>
          <a:xfrm>
            <a:off x="1418775" y="863226"/>
            <a:ext cx="9354451" cy="5846525"/>
          </a:xfrm>
          <a:prstGeom prst="rect">
            <a:avLst/>
          </a:prstGeom>
          <a:noFill/>
          <a:ln>
            <a:noFill/>
          </a:ln>
        </p:spPr>
      </p:pic>
      <p:sp>
        <p:nvSpPr>
          <p:cNvPr id="274" name="Google Shape;274;g2893bf678cd_0_0"/>
          <p:cNvSpPr/>
          <p:nvPr/>
        </p:nvSpPr>
        <p:spPr>
          <a:xfrm>
            <a:off x="8940275" y="959525"/>
            <a:ext cx="796200" cy="53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9" name="Shape 279"/>
        <p:cNvGrpSpPr/>
        <p:nvPr/>
      </p:nvGrpSpPr>
      <p:grpSpPr>
        <a:xfrm>
          <a:off x="0" y="0"/>
          <a:ext cx="0" cy="0"/>
          <a:chOff x="0" y="0"/>
          <a:chExt cx="0" cy="0"/>
        </a:xfrm>
      </p:grpSpPr>
      <p:sp>
        <p:nvSpPr>
          <p:cNvPr id="280" name="Google Shape;280;g2891f4b65f7_1_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81" name="Google Shape;281;g2891f4b65f7_1_1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82" name="Google Shape;282;g2891f4b65f7_1_15"/>
          <p:cNvPicPr preferRelativeResize="0"/>
          <p:nvPr/>
        </p:nvPicPr>
        <p:blipFill>
          <a:blip r:embed="rId3">
            <a:alphaModFix/>
          </a:blip>
          <a:stretch>
            <a:fillRect/>
          </a:stretch>
        </p:blipFill>
        <p:spPr>
          <a:xfrm>
            <a:off x="908132" y="0"/>
            <a:ext cx="10375736" cy="6858000"/>
          </a:xfrm>
          <a:prstGeom prst="rect">
            <a:avLst/>
          </a:prstGeom>
          <a:noFill/>
          <a:ln>
            <a:noFill/>
          </a:ln>
        </p:spPr>
      </p:pic>
      <p:sp>
        <p:nvSpPr>
          <p:cNvPr id="283" name="Google Shape;283;g2891f4b65f7_1_15"/>
          <p:cNvSpPr txBox="1"/>
          <p:nvPr/>
        </p:nvSpPr>
        <p:spPr>
          <a:xfrm>
            <a:off x="6940475" y="173925"/>
            <a:ext cx="3128700" cy="510900"/>
          </a:xfrm>
          <a:prstGeom prst="rect">
            <a:avLst/>
          </a:prstGeom>
          <a:noFill/>
          <a:ln cap="flat" cmpd="sng" w="3810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rPr>
              <a:t>S1 ~ system messages log </a:t>
            </a:r>
            <a:endParaRPr sz="1800">
              <a:solidFill>
                <a:srgbClr val="FFFFFF"/>
              </a:solidFill>
            </a:endParaRPr>
          </a:p>
        </p:txBody>
      </p:sp>
      <p:sp>
        <p:nvSpPr>
          <p:cNvPr id="284" name="Google Shape;284;g2891f4b65f7_1_15"/>
          <p:cNvSpPr txBox="1"/>
          <p:nvPr/>
        </p:nvSpPr>
        <p:spPr>
          <a:xfrm>
            <a:off x="6680500" y="1787575"/>
            <a:ext cx="3128700" cy="510900"/>
          </a:xfrm>
          <a:prstGeom prst="rect">
            <a:avLst/>
          </a:prstGeom>
          <a:noFill/>
          <a:ln cap="flat" cmpd="sng" w="3810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rPr>
              <a:t>S2 ~ web access_log log </a:t>
            </a:r>
            <a:endParaRPr sz="1800">
              <a:solidFill>
                <a:srgbClr val="FFFFFF"/>
              </a:solidFill>
            </a:endParaRPr>
          </a:p>
        </p:txBody>
      </p:sp>
      <p:sp>
        <p:nvSpPr>
          <p:cNvPr id="285" name="Google Shape;285;g2891f4b65f7_1_15"/>
          <p:cNvSpPr txBox="1"/>
          <p:nvPr/>
        </p:nvSpPr>
        <p:spPr>
          <a:xfrm>
            <a:off x="7626275" y="3212700"/>
            <a:ext cx="3482700" cy="627600"/>
          </a:xfrm>
          <a:prstGeom prst="rect">
            <a:avLst/>
          </a:prstGeom>
          <a:noFill/>
          <a:ln cap="flat" cmpd="sng" w="3810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rPr>
              <a:t>S3 ~ system messages log from another source</a:t>
            </a:r>
            <a:endParaRPr sz="1600">
              <a:solidFill>
                <a:srgbClr val="FFFFFF"/>
              </a:solidFill>
            </a:endParaRPr>
          </a:p>
        </p:txBody>
      </p:sp>
      <p:sp>
        <p:nvSpPr>
          <p:cNvPr id="286" name="Google Shape;286;g2891f4b65f7_1_15"/>
          <p:cNvSpPr txBox="1"/>
          <p:nvPr/>
        </p:nvSpPr>
        <p:spPr>
          <a:xfrm>
            <a:off x="6940475" y="5821675"/>
            <a:ext cx="3482700" cy="627600"/>
          </a:xfrm>
          <a:prstGeom prst="rect">
            <a:avLst/>
          </a:prstGeom>
          <a:noFill/>
          <a:ln cap="flat" cmpd="sng" w="3810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S4</a:t>
            </a:r>
            <a:r>
              <a:rPr lang="en-US">
                <a:solidFill>
                  <a:srgbClr val="FFFFFF"/>
                </a:solidFill>
              </a:rPr>
              <a:t> ~ mix of both system messages (first 6 &amp; last 4 lines) and the rest web logs</a:t>
            </a:r>
            <a:endParaRPr>
              <a:solidFill>
                <a:srgbClr val="FFFFFF"/>
              </a:solidFill>
            </a:endParaRPr>
          </a:p>
        </p:txBody>
      </p:sp>
      <p:pic>
        <p:nvPicPr>
          <p:cNvPr id="287" name="Google Shape;287;g2891f4b65f7_1_15"/>
          <p:cNvPicPr preferRelativeResize="0"/>
          <p:nvPr/>
        </p:nvPicPr>
        <p:blipFill>
          <a:blip r:embed="rId4">
            <a:alphaModFix/>
          </a:blip>
          <a:stretch>
            <a:fillRect/>
          </a:stretch>
        </p:blipFill>
        <p:spPr>
          <a:xfrm>
            <a:off x="0" y="2809430"/>
            <a:ext cx="12192001" cy="835815"/>
          </a:xfrm>
          <a:prstGeom prst="rect">
            <a:avLst/>
          </a:prstGeom>
          <a:noFill/>
          <a:ln>
            <a:noFill/>
          </a:ln>
        </p:spPr>
      </p:pic>
      <p:grpSp>
        <p:nvGrpSpPr>
          <p:cNvPr id="288" name="Google Shape;288;g2891f4b65f7_1_15"/>
          <p:cNvGrpSpPr/>
          <p:nvPr/>
        </p:nvGrpSpPr>
        <p:grpSpPr>
          <a:xfrm>
            <a:off x="37650" y="3069525"/>
            <a:ext cx="8588375" cy="542350"/>
            <a:chOff x="37650" y="3069525"/>
            <a:chExt cx="8588375" cy="542350"/>
          </a:xfrm>
        </p:grpSpPr>
        <p:sp>
          <p:nvSpPr>
            <p:cNvPr id="289" name="Google Shape;289;g2891f4b65f7_1_15"/>
            <p:cNvSpPr/>
            <p:nvPr/>
          </p:nvSpPr>
          <p:spPr>
            <a:xfrm>
              <a:off x="37650" y="3069525"/>
              <a:ext cx="8480700" cy="1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g2891f4b65f7_1_15"/>
            <p:cNvSpPr/>
            <p:nvPr/>
          </p:nvSpPr>
          <p:spPr>
            <a:xfrm>
              <a:off x="7819025" y="3450475"/>
              <a:ext cx="807000" cy="1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5" name="Shape 295"/>
        <p:cNvGrpSpPr/>
        <p:nvPr/>
      </p:nvGrpSpPr>
      <p:grpSpPr>
        <a:xfrm>
          <a:off x="0" y="0"/>
          <a:ext cx="0" cy="0"/>
          <a:chOff x="0" y="0"/>
          <a:chExt cx="0" cy="0"/>
        </a:xfrm>
      </p:grpSpPr>
      <p:sp>
        <p:nvSpPr>
          <p:cNvPr id="296" name="Google Shape;296;g28934771ae3_1_1"/>
          <p:cNvSpPr txBox="1"/>
          <p:nvPr>
            <p:ph type="title"/>
          </p:nvPr>
        </p:nvSpPr>
        <p:spPr>
          <a:xfrm>
            <a:off x="49325" y="32575"/>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A Better Method</a:t>
            </a:r>
            <a:endParaRPr/>
          </a:p>
        </p:txBody>
      </p:sp>
      <p:sp>
        <p:nvSpPr>
          <p:cNvPr id="297" name="Google Shape;297;g28934771ae3_1_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98" name="Google Shape;298;g28934771ae3_1_1"/>
          <p:cNvPicPr preferRelativeResize="0"/>
          <p:nvPr/>
        </p:nvPicPr>
        <p:blipFill>
          <a:blip r:embed="rId3">
            <a:alphaModFix/>
          </a:blip>
          <a:stretch>
            <a:fillRect/>
          </a:stretch>
        </p:blipFill>
        <p:spPr>
          <a:xfrm>
            <a:off x="2082700" y="1254162"/>
            <a:ext cx="7345300" cy="4922675"/>
          </a:xfrm>
          <a:prstGeom prst="rect">
            <a:avLst/>
          </a:prstGeom>
          <a:noFill/>
          <a:ln>
            <a:noFill/>
          </a:ln>
        </p:spPr>
      </p:pic>
      <p:sp>
        <p:nvSpPr>
          <p:cNvPr id="299" name="Google Shape;299;g28934771ae3_1_1"/>
          <p:cNvSpPr/>
          <p:nvPr/>
        </p:nvSpPr>
        <p:spPr>
          <a:xfrm>
            <a:off x="2119150" y="4832200"/>
            <a:ext cx="1863000" cy="9279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g28934771ae3_1_1"/>
          <p:cNvSpPr/>
          <p:nvPr/>
        </p:nvSpPr>
        <p:spPr>
          <a:xfrm>
            <a:off x="2082700" y="2674625"/>
            <a:ext cx="1899300" cy="395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g28934771ae3_1_1"/>
          <p:cNvSpPr/>
          <p:nvPr/>
        </p:nvSpPr>
        <p:spPr>
          <a:xfrm>
            <a:off x="6348775" y="1301375"/>
            <a:ext cx="2989200" cy="395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858bf74133_0_1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08" name="Google Shape;308;g2858bf74133_0_1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grpSp>
        <p:nvGrpSpPr>
          <p:cNvPr id="309" name="Google Shape;309;g2858bf74133_0_14"/>
          <p:cNvGrpSpPr/>
          <p:nvPr/>
        </p:nvGrpSpPr>
        <p:grpSpPr>
          <a:xfrm>
            <a:off x="529375" y="5752875"/>
            <a:ext cx="1691700" cy="812700"/>
            <a:chOff x="10228675" y="3170725"/>
            <a:chExt cx="1691700" cy="812700"/>
          </a:xfrm>
        </p:grpSpPr>
        <p:sp>
          <p:nvSpPr>
            <p:cNvPr id="310" name="Google Shape;310;g2858bf74133_0_14"/>
            <p:cNvSpPr txBox="1"/>
            <p:nvPr/>
          </p:nvSpPr>
          <p:spPr>
            <a:xfrm>
              <a:off x="10228675" y="3170725"/>
              <a:ext cx="1691700" cy="8127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Runtime Env</a:t>
              </a:r>
              <a:endParaRPr>
                <a:solidFill>
                  <a:schemeClr val="dk1"/>
                </a:solidFill>
              </a:endParaRPr>
            </a:p>
          </p:txBody>
        </p:sp>
        <p:pic>
          <p:nvPicPr>
            <p:cNvPr id="311" name="Google Shape;311;g2858bf74133_0_14"/>
            <p:cNvPicPr preferRelativeResize="0"/>
            <p:nvPr/>
          </p:nvPicPr>
          <p:blipFill>
            <a:blip r:embed="rId3">
              <a:alphaModFix/>
            </a:blip>
            <a:stretch>
              <a:fillRect/>
            </a:stretch>
          </p:blipFill>
          <p:spPr>
            <a:xfrm>
              <a:off x="11087225" y="3524525"/>
              <a:ext cx="761100" cy="357375"/>
            </a:xfrm>
            <a:prstGeom prst="rect">
              <a:avLst/>
            </a:prstGeom>
            <a:noFill/>
            <a:ln>
              <a:noFill/>
            </a:ln>
          </p:spPr>
        </p:pic>
        <p:pic>
          <p:nvPicPr>
            <p:cNvPr id="312" name="Google Shape;312;g2858bf74133_0_14"/>
            <p:cNvPicPr preferRelativeResize="0"/>
            <p:nvPr/>
          </p:nvPicPr>
          <p:blipFill>
            <a:blip r:embed="rId4">
              <a:alphaModFix/>
            </a:blip>
            <a:stretch>
              <a:fillRect/>
            </a:stretch>
          </p:blipFill>
          <p:spPr>
            <a:xfrm>
              <a:off x="10361050" y="3531763"/>
              <a:ext cx="542925" cy="342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858bf74133_0_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19" name="Google Shape;319;g2858bf74133_0_3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0" name="Google Shape;320;g2858bf74133_0_33"/>
          <p:cNvPicPr preferRelativeResize="0"/>
          <p:nvPr/>
        </p:nvPicPr>
        <p:blipFill>
          <a:blip r:embed="rId3">
            <a:alphaModFix/>
          </a:blip>
          <a:stretch>
            <a:fillRect/>
          </a:stretch>
        </p:blipFill>
        <p:spPr>
          <a:xfrm>
            <a:off x="2528372" y="0"/>
            <a:ext cx="7135255"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858bf74133_0_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27" name="Google Shape;327;g2858bf74133_0_4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8" name="Google Shape;328;g2858bf74133_0_40"/>
          <p:cNvPicPr preferRelativeResize="0"/>
          <p:nvPr/>
        </p:nvPicPr>
        <p:blipFill>
          <a:blip r:embed="rId3">
            <a:alphaModFix/>
          </a:blip>
          <a:stretch>
            <a:fillRect/>
          </a:stretch>
        </p:blipFill>
        <p:spPr>
          <a:xfrm>
            <a:off x="1914525" y="347663"/>
            <a:ext cx="8362950" cy="6162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Visualization Demonstration</a:t>
            </a:r>
            <a:endParaRPr/>
          </a:p>
        </p:txBody>
      </p:sp>
      <p:sp>
        <p:nvSpPr>
          <p:cNvPr id="334" name="Google Shape;334;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Key Insights: </a:t>
            </a:r>
            <a:br>
              <a:rPr lang="en-US"/>
            </a:br>
            <a:r>
              <a:rPr lang="en-US"/>
              <a:t>Visualization of feature importance, confusion matrices, and ROC curves to communicate findings.</a:t>
            </a:r>
            <a:endParaRPr/>
          </a:p>
          <a:p>
            <a:pPr indent="-228600" lvl="0" marL="228600" rtl="0" algn="l">
              <a:lnSpc>
                <a:spcPct val="90000"/>
              </a:lnSpc>
              <a:spcBef>
                <a:spcPts val="1000"/>
              </a:spcBef>
              <a:spcAft>
                <a:spcPts val="0"/>
              </a:spcAft>
              <a:buClr>
                <a:schemeClr val="dk1"/>
              </a:buClr>
              <a:buSzPts val="2800"/>
              <a:buChar char="•"/>
            </a:pPr>
            <a:r>
              <a:rPr lang="en-US"/>
              <a:t>Data-Driven Storytelling: </a:t>
            </a:r>
            <a:br>
              <a:rPr lang="en-US"/>
            </a:br>
            <a:r>
              <a:rPr lang="en-US"/>
              <a:t>Use visualizations to effectively convey the model's performance and insights.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0" y="0"/>
            <a:ext cx="10515600" cy="945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Rationale</a:t>
            </a:r>
            <a:endParaRPr/>
          </a:p>
        </p:txBody>
      </p:sp>
      <p:sp>
        <p:nvSpPr>
          <p:cNvPr id="103" name="Google Shape;103;p3"/>
          <p:cNvSpPr txBox="1"/>
          <p:nvPr>
            <p:ph idx="1" type="body"/>
          </p:nvPr>
        </p:nvSpPr>
        <p:spPr>
          <a:xfrm>
            <a:off x="257900" y="945000"/>
            <a:ext cx="10815600" cy="5683500"/>
          </a:xfrm>
          <a:prstGeom prst="rect">
            <a:avLst/>
          </a:prstGeom>
          <a:noFill/>
          <a:ln>
            <a:noFill/>
          </a:ln>
        </p:spPr>
        <p:txBody>
          <a:bodyPr anchorCtr="0" anchor="t" bIns="45700" lIns="91425" spcFirstLastPara="1" rIns="91425" wrap="square" tIns="45700">
            <a:noAutofit/>
          </a:bodyPr>
          <a:lstStyle/>
          <a:p>
            <a:pPr indent="-266700" lvl="0" marL="228600" rtl="0" algn="l">
              <a:lnSpc>
                <a:spcPct val="115000"/>
              </a:lnSpc>
              <a:spcBef>
                <a:spcPts val="0"/>
              </a:spcBef>
              <a:spcAft>
                <a:spcPts val="0"/>
              </a:spcAft>
              <a:buClr>
                <a:schemeClr val="dk1"/>
              </a:buClr>
              <a:buSzPts val="2400"/>
              <a:buChar char="●"/>
            </a:pPr>
            <a:r>
              <a:rPr lang="en-US" sz="2400"/>
              <a:t>Logs are closely related to IT environment</a:t>
            </a:r>
            <a:endParaRPr sz="2400"/>
          </a:p>
          <a:p>
            <a:pPr indent="-266700" lvl="1" marL="685800" rtl="0" algn="l">
              <a:lnSpc>
                <a:spcPct val="115000"/>
              </a:lnSpc>
              <a:spcBef>
                <a:spcPts val="0"/>
              </a:spcBef>
              <a:spcAft>
                <a:spcPts val="0"/>
              </a:spcAft>
              <a:buSzPts val="2400"/>
              <a:buChar char="○"/>
            </a:pPr>
            <a:r>
              <a:rPr lang="en-US"/>
              <a:t>come in many formats,</a:t>
            </a:r>
            <a:endParaRPr/>
          </a:p>
          <a:p>
            <a:pPr indent="-266700" lvl="1" marL="685800" rtl="0" algn="l">
              <a:lnSpc>
                <a:spcPct val="115000"/>
              </a:lnSpc>
              <a:spcBef>
                <a:spcPts val="0"/>
              </a:spcBef>
              <a:spcAft>
                <a:spcPts val="0"/>
              </a:spcAft>
              <a:buSzPts val="2400"/>
              <a:buChar char="○"/>
            </a:pPr>
            <a:r>
              <a:rPr lang="en-US"/>
              <a:t>generated in large quantity, and </a:t>
            </a:r>
            <a:endParaRPr/>
          </a:p>
          <a:p>
            <a:pPr indent="-266700" lvl="1" marL="685800" rtl="0" algn="l">
              <a:lnSpc>
                <a:spcPct val="115000"/>
              </a:lnSpc>
              <a:spcBef>
                <a:spcPts val="0"/>
              </a:spcBef>
              <a:spcAft>
                <a:spcPts val="0"/>
              </a:spcAft>
              <a:buSzPts val="2400"/>
              <a:buChar char="○"/>
            </a:pPr>
            <a:r>
              <a:rPr lang="en-US"/>
              <a:t>at immense velocity</a:t>
            </a:r>
            <a:endParaRPr/>
          </a:p>
          <a:p>
            <a:pPr indent="-266700" lvl="1" marL="685800" rtl="0" algn="l">
              <a:lnSpc>
                <a:spcPct val="115000"/>
              </a:lnSpc>
              <a:spcBef>
                <a:spcPts val="0"/>
              </a:spcBef>
              <a:spcAft>
                <a:spcPts val="0"/>
              </a:spcAft>
              <a:buSzPts val="2400"/>
              <a:buChar char="○"/>
            </a:pPr>
            <a:r>
              <a:rPr lang="en-US"/>
              <a:t>almost impossible to digest it for timely actions</a:t>
            </a:r>
            <a:endParaRPr/>
          </a:p>
          <a:p>
            <a:pPr indent="-266700" lvl="0" marL="228600" rtl="0" algn="l">
              <a:lnSpc>
                <a:spcPct val="115000"/>
              </a:lnSpc>
              <a:spcBef>
                <a:spcPts val="0"/>
              </a:spcBef>
              <a:spcAft>
                <a:spcPts val="0"/>
              </a:spcAft>
              <a:buClr>
                <a:schemeClr val="dk1"/>
              </a:buClr>
              <a:buSzPts val="2400"/>
              <a:buChar char="●"/>
            </a:pPr>
            <a:r>
              <a:rPr lang="en-US" sz="2400"/>
              <a:t>Machine Learning could be the solution</a:t>
            </a:r>
            <a:endParaRPr sz="2400"/>
          </a:p>
          <a:p>
            <a:pPr indent="-266700" lvl="0" marL="228600" rtl="0" algn="l">
              <a:lnSpc>
                <a:spcPct val="115000"/>
              </a:lnSpc>
              <a:spcBef>
                <a:spcPts val="0"/>
              </a:spcBef>
              <a:spcAft>
                <a:spcPts val="0"/>
              </a:spcAft>
              <a:buClr>
                <a:schemeClr val="dk1"/>
              </a:buClr>
              <a:buSzPts val="2400"/>
              <a:buChar char="●"/>
            </a:pPr>
            <a:r>
              <a:rPr lang="en-US" sz="2400" u="sng"/>
              <a:t>Random Forest Classifier</a:t>
            </a:r>
            <a:r>
              <a:rPr lang="en-US" sz="2400"/>
              <a:t> algorithm is selected for:</a:t>
            </a:r>
            <a:endParaRPr sz="2400"/>
          </a:p>
          <a:p>
            <a:pPr indent="-266700" lvl="1" marL="685800" rtl="0" algn="l">
              <a:lnSpc>
                <a:spcPct val="115000"/>
              </a:lnSpc>
              <a:spcBef>
                <a:spcPts val="0"/>
              </a:spcBef>
              <a:spcAft>
                <a:spcPts val="0"/>
              </a:spcAft>
              <a:buClr>
                <a:schemeClr val="dk1"/>
              </a:buClr>
              <a:buSzPts val="2400"/>
              <a:buChar char="○"/>
            </a:pPr>
            <a:r>
              <a:rPr lang="en-US"/>
              <a:t>handle high-dimensional datasets without overfitting</a:t>
            </a:r>
            <a:endParaRPr/>
          </a:p>
          <a:p>
            <a:pPr indent="-266700" lvl="1" marL="685800" rtl="0" algn="l">
              <a:lnSpc>
                <a:spcPct val="115000"/>
              </a:lnSpc>
              <a:spcBef>
                <a:spcPts val="0"/>
              </a:spcBef>
              <a:spcAft>
                <a:spcPts val="0"/>
              </a:spcAft>
              <a:buClr>
                <a:schemeClr val="dk1"/>
              </a:buClr>
              <a:buSzPts val="2400"/>
              <a:buChar char="○"/>
            </a:pPr>
            <a:r>
              <a:rPr lang="en-US"/>
              <a:t>rank feature importance </a:t>
            </a:r>
            <a:endParaRPr/>
          </a:p>
          <a:p>
            <a:pPr indent="-266700" lvl="1" marL="685800" rtl="0" algn="l">
              <a:lnSpc>
                <a:spcPct val="115000"/>
              </a:lnSpc>
              <a:spcBef>
                <a:spcPts val="0"/>
              </a:spcBef>
              <a:spcAft>
                <a:spcPts val="0"/>
              </a:spcAft>
              <a:buClr>
                <a:schemeClr val="dk1"/>
              </a:buClr>
              <a:buSzPts val="2400"/>
              <a:buChar char="○"/>
            </a:pPr>
            <a:r>
              <a:rPr lang="en-US"/>
              <a:t>maintain </a:t>
            </a:r>
            <a:r>
              <a:rPr lang="en-US"/>
              <a:t>acceptable level of </a:t>
            </a:r>
            <a:r>
              <a:rPr lang="en-US"/>
              <a:t>interpretability (important in a cybersecurity environment)</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877dc06a91_1_25"/>
          <p:cNvSpPr txBox="1"/>
          <p:nvPr>
            <p:ph type="title"/>
          </p:nvPr>
        </p:nvSpPr>
        <p:spPr>
          <a:xfrm>
            <a:off x="0" y="0"/>
            <a:ext cx="793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Coding and Implementation Highlights</a:t>
            </a:r>
            <a:endParaRPr/>
          </a:p>
        </p:txBody>
      </p:sp>
      <p:sp>
        <p:nvSpPr>
          <p:cNvPr id="340" name="Google Shape;340;g2877dc06a91_1_25"/>
          <p:cNvSpPr txBox="1"/>
          <p:nvPr>
            <p:ph idx="1" type="body"/>
          </p:nvPr>
        </p:nvSpPr>
        <p:spPr>
          <a:xfrm>
            <a:off x="136275" y="1590350"/>
            <a:ext cx="5889900" cy="4086600"/>
          </a:xfrm>
          <a:prstGeom prst="rect">
            <a:avLst/>
          </a:prstGeom>
          <a:noFill/>
          <a:ln>
            <a:noFill/>
          </a:ln>
        </p:spPr>
        <p:txBody>
          <a:bodyPr anchorCtr="0" anchor="t" bIns="45700" lIns="91425" spcFirstLastPara="1" rIns="91425" wrap="square" tIns="45700">
            <a:normAutofit/>
          </a:bodyPr>
          <a:lstStyle/>
          <a:p>
            <a:pPr indent="-292100" lvl="0" marL="228600" rtl="0" algn="l">
              <a:lnSpc>
                <a:spcPct val="90000"/>
              </a:lnSpc>
              <a:spcBef>
                <a:spcPts val="0"/>
              </a:spcBef>
              <a:spcAft>
                <a:spcPts val="0"/>
              </a:spcAft>
              <a:buClr>
                <a:schemeClr val="dk1"/>
              </a:buClr>
              <a:buSzPts val="2800"/>
              <a:buChar char="•"/>
            </a:pPr>
            <a:r>
              <a:rPr lang="en-US"/>
              <a:t>As an academic exercise and to pythonic, a function (32 loc) was created to search for all same log types and combine into 1 file for processing later</a:t>
            </a:r>
            <a:endParaRPr/>
          </a:p>
          <a:p>
            <a:pPr indent="-292100" lvl="0" marL="228600" rtl="0" algn="l">
              <a:lnSpc>
                <a:spcPct val="90000"/>
              </a:lnSpc>
              <a:spcBef>
                <a:spcPts val="0"/>
              </a:spcBef>
              <a:spcAft>
                <a:spcPts val="0"/>
              </a:spcAft>
              <a:buClr>
                <a:schemeClr val="dk1"/>
              </a:buClr>
              <a:buSzPts val="2800"/>
              <a:buChar char="•"/>
            </a:pPr>
            <a:r>
              <a:rPr lang="en-US"/>
              <a:t>however, this is not recommended, since the same results can be achieved in just 6 lines of bash code and probably faster using less memory</a:t>
            </a:r>
            <a:endParaRPr/>
          </a:p>
        </p:txBody>
      </p:sp>
      <p:pic>
        <p:nvPicPr>
          <p:cNvPr id="341" name="Google Shape;341;g2877dc06a91_1_25"/>
          <p:cNvPicPr preferRelativeResize="0"/>
          <p:nvPr/>
        </p:nvPicPr>
        <p:blipFill>
          <a:blip r:embed="rId3">
            <a:alphaModFix/>
          </a:blip>
          <a:stretch>
            <a:fillRect/>
          </a:stretch>
        </p:blipFill>
        <p:spPr>
          <a:xfrm>
            <a:off x="5903700" y="864915"/>
            <a:ext cx="6135900" cy="577680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877dc06a91_1_19"/>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Coding and Implementation Highlights</a:t>
            </a:r>
            <a:endParaRPr/>
          </a:p>
        </p:txBody>
      </p:sp>
      <p:sp>
        <p:nvSpPr>
          <p:cNvPr id="347" name="Google Shape;347;g2877dc06a91_1_19"/>
          <p:cNvSpPr txBox="1"/>
          <p:nvPr>
            <p:ph idx="1" type="body"/>
          </p:nvPr>
        </p:nvSpPr>
        <p:spPr>
          <a:xfrm>
            <a:off x="266700" y="1325700"/>
            <a:ext cx="6835200" cy="43512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1000"/>
              </a:spcBef>
              <a:spcAft>
                <a:spcPts val="0"/>
              </a:spcAft>
              <a:buClr>
                <a:schemeClr val="dk1"/>
              </a:buClr>
              <a:buSzPts val="2800"/>
              <a:buChar char="●"/>
            </a:pPr>
            <a:r>
              <a:rPr lang="en-US"/>
              <a:t>Overall, I tried to adhere to some </a:t>
            </a:r>
            <a:r>
              <a:rPr lang="en-US"/>
              <a:t>Coding Best Practices: </a:t>
            </a:r>
            <a:endParaRPr/>
          </a:p>
          <a:p>
            <a:pPr indent="-292100" lvl="1" marL="685800" rtl="0" algn="l">
              <a:lnSpc>
                <a:spcPct val="90000"/>
              </a:lnSpc>
              <a:spcBef>
                <a:spcPts val="1000"/>
              </a:spcBef>
              <a:spcAft>
                <a:spcPts val="0"/>
              </a:spcAft>
              <a:buClr>
                <a:schemeClr val="dk1"/>
              </a:buClr>
              <a:buSzPts val="2800"/>
              <a:buChar char="○"/>
            </a:pPr>
            <a:r>
              <a:rPr lang="en-US"/>
              <a:t>coding conventions (PEP-8) (not all the time)</a:t>
            </a:r>
            <a:endParaRPr/>
          </a:p>
          <a:p>
            <a:pPr indent="-292100" lvl="1" marL="685800" rtl="0" algn="l">
              <a:lnSpc>
                <a:spcPct val="90000"/>
              </a:lnSpc>
              <a:spcBef>
                <a:spcPts val="1000"/>
              </a:spcBef>
              <a:spcAft>
                <a:spcPts val="0"/>
              </a:spcAft>
              <a:buClr>
                <a:schemeClr val="dk1"/>
              </a:buClr>
              <a:buSzPts val="2800"/>
              <a:buChar char="○"/>
            </a:pPr>
            <a:r>
              <a:rPr lang="en-US"/>
              <a:t>modular programs such use of module functions to encapsulate logic for reusability and maintainability</a:t>
            </a:r>
            <a:endParaRPr/>
          </a:p>
          <a:p>
            <a:pPr indent="-292100" lvl="1" marL="685800" rtl="0" algn="l">
              <a:lnSpc>
                <a:spcPct val="90000"/>
              </a:lnSpc>
              <a:spcBef>
                <a:spcPts val="1000"/>
              </a:spcBef>
              <a:spcAft>
                <a:spcPts val="0"/>
              </a:spcAft>
              <a:buClr>
                <a:schemeClr val="dk1"/>
              </a:buClr>
              <a:buSzPts val="2800"/>
              <a:buChar char="○"/>
            </a:pPr>
            <a:r>
              <a:rPr lang="en-US"/>
              <a:t>notebook is structured for interoperability, ie allowing it to run both colab and kaggle, almost without modification</a:t>
            </a:r>
            <a:endParaRPr/>
          </a:p>
          <a:p>
            <a:pPr indent="-292100" lvl="2" marL="1143000" rtl="0" algn="l">
              <a:lnSpc>
                <a:spcPct val="90000"/>
              </a:lnSpc>
              <a:spcBef>
                <a:spcPts val="1000"/>
              </a:spcBef>
              <a:spcAft>
                <a:spcPts val="0"/>
              </a:spcAft>
              <a:buClr>
                <a:schemeClr val="dk1"/>
              </a:buClr>
              <a:buSzPts val="2800"/>
              <a:buChar char="■"/>
            </a:pPr>
            <a:r>
              <a:rPr lang="en-US"/>
              <a:t>this is effectively achieve use of global variables initialized at the </a:t>
            </a:r>
            <a:r>
              <a:rPr lang="en-US"/>
              <a:t>beginning</a:t>
            </a:r>
            <a:endParaRPr/>
          </a:p>
        </p:txBody>
      </p:sp>
      <p:pic>
        <p:nvPicPr>
          <p:cNvPr id="348" name="Google Shape;348;g2877dc06a91_1_19"/>
          <p:cNvPicPr preferRelativeResize="0"/>
          <p:nvPr/>
        </p:nvPicPr>
        <p:blipFill>
          <a:blip r:embed="rId3">
            <a:alphaModFix/>
          </a:blip>
          <a:stretch>
            <a:fillRect/>
          </a:stretch>
        </p:blipFill>
        <p:spPr>
          <a:xfrm>
            <a:off x="7191525" y="1110550"/>
            <a:ext cx="6673026" cy="523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g2876a780d01_0_0"/>
          <p:cNvPicPr preferRelativeResize="0"/>
          <p:nvPr/>
        </p:nvPicPr>
        <p:blipFill>
          <a:blip r:embed="rId3">
            <a:alphaModFix/>
          </a:blip>
          <a:stretch>
            <a:fillRect/>
          </a:stretch>
        </p:blipFill>
        <p:spPr>
          <a:xfrm>
            <a:off x="8066000" y="115375"/>
            <a:ext cx="3926074" cy="6570594"/>
          </a:xfrm>
          <a:prstGeom prst="rect">
            <a:avLst/>
          </a:prstGeom>
          <a:noFill/>
          <a:ln>
            <a:noFill/>
          </a:ln>
        </p:spPr>
      </p:pic>
      <p:sp>
        <p:nvSpPr>
          <p:cNvPr id="354" name="Google Shape;354;g2876a780d01_0_0"/>
          <p:cNvSpPr txBox="1"/>
          <p:nvPr>
            <p:ph type="title"/>
          </p:nvPr>
        </p:nvSpPr>
        <p:spPr>
          <a:xfrm>
            <a:off x="0" y="486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Challenges Faced and Problem-Solving Approach</a:t>
            </a:r>
            <a:endParaRPr/>
          </a:p>
        </p:txBody>
      </p:sp>
      <p:sp>
        <p:nvSpPr>
          <p:cNvPr id="355" name="Google Shape;355;g2876a780d01_0_0"/>
          <p:cNvSpPr txBox="1"/>
          <p:nvPr/>
        </p:nvSpPr>
        <p:spPr>
          <a:xfrm>
            <a:off x="241425" y="1500675"/>
            <a:ext cx="7519800" cy="50445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dk1"/>
              </a:buClr>
              <a:buSzPts val="2600"/>
              <a:buChar char="●"/>
            </a:pPr>
            <a:r>
              <a:rPr b="1" lang="en-US" sz="2600">
                <a:solidFill>
                  <a:schemeClr val="dk1"/>
                </a:solidFill>
              </a:rPr>
              <a:t>Challenge #3</a:t>
            </a:r>
            <a:r>
              <a:rPr lang="en-US" sz="2600">
                <a:solidFill>
                  <a:schemeClr val="dk1"/>
                </a:solidFill>
              </a:rPr>
              <a:t>: </a:t>
            </a:r>
            <a:br>
              <a:rPr lang="en-US" sz="2600">
                <a:solidFill>
                  <a:schemeClr val="dk1"/>
                </a:solidFill>
              </a:rPr>
            </a:br>
            <a:r>
              <a:rPr lang="en-US" sz="2600">
                <a:solidFill>
                  <a:schemeClr val="dk1"/>
                </a:solidFill>
              </a:rPr>
              <a:t>Erratic model results</a:t>
            </a:r>
            <a:endParaRPr sz="2600">
              <a:solidFill>
                <a:schemeClr val="dk1"/>
              </a:solidFill>
            </a:endParaRPr>
          </a:p>
          <a:p>
            <a:pPr indent="-393700" lvl="1" marL="914400" rtl="0" algn="l">
              <a:spcBef>
                <a:spcPts val="0"/>
              </a:spcBef>
              <a:spcAft>
                <a:spcPts val="0"/>
              </a:spcAft>
              <a:buClr>
                <a:schemeClr val="dk1"/>
              </a:buClr>
              <a:buSzPts val="2600"/>
              <a:buChar char="○"/>
            </a:pPr>
            <a:r>
              <a:rPr lang="en-US" sz="2600">
                <a:solidFill>
                  <a:schemeClr val="dk1"/>
                </a:solidFill>
              </a:rPr>
              <a:t>Repeated execution of the notebook does not produce the same model outcome</a:t>
            </a:r>
            <a:endParaRPr sz="2600">
              <a:solidFill>
                <a:schemeClr val="dk1"/>
              </a:solidFill>
            </a:endParaRPr>
          </a:p>
          <a:p>
            <a:pPr indent="-393700" lvl="1" marL="914400" rtl="0" algn="l">
              <a:spcBef>
                <a:spcPts val="0"/>
              </a:spcBef>
              <a:spcAft>
                <a:spcPts val="0"/>
              </a:spcAft>
              <a:buClr>
                <a:schemeClr val="dk1"/>
              </a:buClr>
              <a:buSzPts val="2600"/>
              <a:buChar char="○"/>
            </a:pPr>
            <a:r>
              <a:rPr lang="en-US" sz="2600">
                <a:solidFill>
                  <a:schemeClr val="dk1"/>
                </a:solidFill>
              </a:rPr>
              <a:t>Root Cause: </a:t>
            </a:r>
            <a:endParaRPr sz="2600">
              <a:solidFill>
                <a:schemeClr val="dk1"/>
              </a:solidFill>
            </a:endParaRPr>
          </a:p>
          <a:p>
            <a:pPr indent="-393700" lvl="2" marL="1371600" rtl="0" algn="l">
              <a:spcBef>
                <a:spcPts val="0"/>
              </a:spcBef>
              <a:spcAft>
                <a:spcPts val="0"/>
              </a:spcAft>
              <a:buClr>
                <a:schemeClr val="dk1"/>
              </a:buClr>
              <a:buSzPts val="2600"/>
              <a:buChar char="■"/>
            </a:pPr>
            <a:r>
              <a:rPr lang="en-US" sz="2600">
                <a:solidFill>
                  <a:schemeClr val="dk1"/>
                </a:solidFill>
              </a:rPr>
              <a:t>the resultant dataset used as input data for model training, file content varies, though the raw downloaded data remains the same</a:t>
            </a:r>
            <a:endParaRPr sz="2600">
              <a:solidFill>
                <a:schemeClr val="dk1"/>
              </a:solidFill>
            </a:endParaRPr>
          </a:p>
          <a:p>
            <a:pPr indent="-393700" lvl="1" marL="914400" rtl="0" algn="l">
              <a:spcBef>
                <a:spcPts val="0"/>
              </a:spcBef>
              <a:spcAft>
                <a:spcPts val="0"/>
              </a:spcAft>
              <a:buClr>
                <a:schemeClr val="dk1"/>
              </a:buClr>
              <a:buSzPts val="2600"/>
              <a:buChar char="○"/>
            </a:pPr>
            <a:r>
              <a:rPr lang="en-US" sz="2600">
                <a:solidFill>
                  <a:schemeClr val="dk1"/>
                </a:solidFill>
              </a:rPr>
              <a:t>Fix:</a:t>
            </a:r>
            <a:endParaRPr sz="2600">
              <a:solidFill>
                <a:schemeClr val="dk1"/>
              </a:solidFill>
            </a:endParaRPr>
          </a:p>
          <a:p>
            <a:pPr indent="-393700" lvl="2" marL="1371600" rtl="0" algn="l">
              <a:spcBef>
                <a:spcPts val="0"/>
              </a:spcBef>
              <a:spcAft>
                <a:spcPts val="0"/>
              </a:spcAft>
              <a:buClr>
                <a:schemeClr val="dk1"/>
              </a:buClr>
              <a:buSzPts val="2600"/>
              <a:buChar char="■"/>
            </a:pPr>
            <a:r>
              <a:rPr lang="en-US" sz="2600">
                <a:solidFill>
                  <a:schemeClr val="dk1"/>
                </a:solidFill>
              </a:rPr>
              <a:t>file open as ‘wb’ (not ‘ab’)</a:t>
            </a:r>
            <a:endParaRPr sz="2600">
              <a:solidFill>
                <a:schemeClr val="dk1"/>
              </a:solidFill>
            </a:endParaRPr>
          </a:p>
          <a:p>
            <a:pPr indent="-393700" lvl="2" marL="1371600" rtl="0" algn="l">
              <a:spcBef>
                <a:spcPts val="0"/>
              </a:spcBef>
              <a:spcAft>
                <a:spcPts val="0"/>
              </a:spcAft>
              <a:buClr>
                <a:schemeClr val="dk1"/>
              </a:buClr>
              <a:buSzPts val="2600"/>
              <a:buChar char="■"/>
            </a:pPr>
            <a:r>
              <a:rPr lang="en-US" sz="2600">
                <a:solidFill>
                  <a:schemeClr val="dk1"/>
                </a:solidFill>
              </a:rPr>
              <a:t>emit file line count for better monitoring</a:t>
            </a:r>
            <a:endParaRPr sz="2600">
              <a:solidFill>
                <a:schemeClr val="dk1"/>
              </a:solidFill>
            </a:endParaRPr>
          </a:p>
          <a:p>
            <a:pPr indent="0" lvl="0" marL="0" rtl="0" algn="l">
              <a:spcBef>
                <a:spcPts val="0"/>
              </a:spcBef>
              <a:spcAft>
                <a:spcPts val="0"/>
              </a:spcAft>
              <a:buNone/>
            </a:pPr>
            <a:r>
              <a:t/>
            </a:r>
            <a:endParaRPr sz="2600">
              <a:solidFill>
                <a:schemeClr val="dk1"/>
              </a:solidFill>
            </a:endParaRPr>
          </a:p>
        </p:txBody>
      </p:sp>
      <p:sp>
        <p:nvSpPr>
          <p:cNvPr id="356" name="Google Shape;356;g2876a780d01_0_0"/>
          <p:cNvSpPr/>
          <p:nvPr/>
        </p:nvSpPr>
        <p:spPr>
          <a:xfrm>
            <a:off x="7872825" y="2827475"/>
            <a:ext cx="2241300" cy="1022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8ab0076b1e_6_0"/>
          <p:cNvSpPr txBox="1"/>
          <p:nvPr>
            <p:ph type="title"/>
          </p:nvPr>
        </p:nvSpPr>
        <p:spPr>
          <a:xfrm>
            <a:off x="115175" y="1204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Conclusion and Future Work</a:t>
            </a:r>
            <a:endParaRPr/>
          </a:p>
        </p:txBody>
      </p:sp>
      <p:sp>
        <p:nvSpPr>
          <p:cNvPr id="362" name="Google Shape;362;g28ab0076b1e_6_0"/>
          <p:cNvSpPr txBox="1"/>
          <p:nvPr>
            <p:ph idx="1" type="body"/>
          </p:nvPr>
        </p:nvSpPr>
        <p:spPr>
          <a:xfrm>
            <a:off x="348775" y="1195900"/>
            <a:ext cx="11126400" cy="5114400"/>
          </a:xfrm>
          <a:prstGeom prst="rect">
            <a:avLst/>
          </a:prstGeom>
          <a:noFill/>
          <a:ln>
            <a:noFill/>
          </a:ln>
        </p:spPr>
        <p:txBody>
          <a:bodyPr anchorCtr="0" anchor="t" bIns="45700" lIns="91425" spcFirstLastPara="1" rIns="91425" wrap="square" tIns="45700">
            <a:normAutofit fontScale="62500" lnSpcReduction="20000"/>
          </a:bodyPr>
          <a:lstStyle/>
          <a:p>
            <a:pPr indent="-161925" lvl="0" marL="228600" rtl="0" algn="l">
              <a:lnSpc>
                <a:spcPct val="115000"/>
              </a:lnSpc>
              <a:spcBef>
                <a:spcPts val="0"/>
              </a:spcBef>
              <a:spcAft>
                <a:spcPts val="0"/>
              </a:spcAft>
              <a:buClr>
                <a:schemeClr val="dk1"/>
              </a:buClr>
              <a:buSzPct val="100000"/>
              <a:buChar char="•"/>
            </a:pPr>
            <a:r>
              <a:rPr lang="en-US"/>
              <a:t>Key Achievements: </a:t>
            </a:r>
            <a:endParaRPr/>
          </a:p>
          <a:p>
            <a:pPr indent="-225425" lvl="1" marL="685800" rtl="0" algn="l">
              <a:lnSpc>
                <a:spcPct val="115000"/>
              </a:lnSpc>
              <a:spcBef>
                <a:spcPts val="0"/>
              </a:spcBef>
              <a:spcAft>
                <a:spcPts val="0"/>
              </a:spcAft>
              <a:buClr>
                <a:schemeClr val="dk1"/>
              </a:buClr>
              <a:buSzPct val="116666"/>
              <a:buChar char="•"/>
            </a:pPr>
            <a:r>
              <a:rPr lang="en-US"/>
              <a:t>The Random Forest Classifier (RFC) model is able to achieve at least over 70%  accuracy during validation (inference testing) vs 100% during training and testing</a:t>
            </a:r>
            <a:endParaRPr/>
          </a:p>
          <a:p>
            <a:pPr indent="-225425" lvl="1" marL="685800" rtl="0" algn="l">
              <a:lnSpc>
                <a:spcPct val="115000"/>
              </a:lnSpc>
              <a:spcBef>
                <a:spcPts val="0"/>
              </a:spcBef>
              <a:spcAft>
                <a:spcPts val="0"/>
              </a:spcAft>
              <a:buClr>
                <a:schemeClr val="dk1"/>
              </a:buClr>
              <a:buSzPct val="116666"/>
              <a:buChar char="•"/>
            </a:pPr>
            <a:r>
              <a:rPr lang="en-US"/>
              <a:t>Given the the resource needed to train a RFC model is relatively light, we can quickly build a </a:t>
            </a:r>
            <a:r>
              <a:rPr lang="en-US" u="sng"/>
              <a:t>baseline model</a:t>
            </a:r>
            <a:r>
              <a:rPr lang="en-US"/>
              <a:t> even on a laptop with 8 CPUs &amp; 16GB RAM</a:t>
            </a:r>
            <a:endParaRPr/>
          </a:p>
          <a:p>
            <a:pPr indent="-225425" lvl="0" marL="228600" rtl="0" algn="l">
              <a:lnSpc>
                <a:spcPct val="115000"/>
              </a:lnSpc>
              <a:spcBef>
                <a:spcPts val="0"/>
              </a:spcBef>
              <a:spcAft>
                <a:spcPts val="0"/>
              </a:spcAft>
              <a:buClr>
                <a:schemeClr val="dk1"/>
              </a:buClr>
              <a:buSzPct val="100000"/>
              <a:buChar char="•"/>
            </a:pPr>
            <a:r>
              <a:rPr lang="en-US"/>
              <a:t>Overall, the project has </a:t>
            </a:r>
            <a:endParaRPr/>
          </a:p>
          <a:p>
            <a:pPr indent="-225425" lvl="1" marL="685800" rtl="0" algn="l">
              <a:lnSpc>
                <a:spcPct val="115000"/>
              </a:lnSpc>
              <a:spcBef>
                <a:spcPts val="0"/>
              </a:spcBef>
              <a:spcAft>
                <a:spcPts val="0"/>
              </a:spcAft>
              <a:buClr>
                <a:schemeClr val="dk1"/>
              </a:buClr>
              <a:buSzPct val="116666"/>
              <a:buChar char="•"/>
            </a:pPr>
            <a:r>
              <a:rPr lang="en-US"/>
              <a:t>enhanced my understanding of machine learning concepts, model (Random Forest) training and application on text </a:t>
            </a:r>
            <a:endParaRPr/>
          </a:p>
          <a:p>
            <a:pPr indent="-225425" lvl="1" marL="685800" rtl="0" algn="l">
              <a:lnSpc>
                <a:spcPct val="115000"/>
              </a:lnSpc>
              <a:spcBef>
                <a:spcPts val="0"/>
              </a:spcBef>
              <a:spcAft>
                <a:spcPts val="0"/>
              </a:spcAft>
              <a:buClr>
                <a:schemeClr val="dk1"/>
              </a:buClr>
              <a:buSzPct val="116666"/>
              <a:buChar char="•"/>
            </a:pPr>
            <a:r>
              <a:rPr lang="en-US"/>
              <a:t>realized the disproportionate amount effort required prior to training the model, and to appreciate the value of tools like Kedro(kedro.org), AutoML(automl.org)...etc</a:t>
            </a:r>
            <a:endParaRPr/>
          </a:p>
          <a:p>
            <a:pPr indent="-225425" lvl="1" marL="685800" rtl="0" algn="l">
              <a:lnSpc>
                <a:spcPct val="115000"/>
              </a:lnSpc>
              <a:spcBef>
                <a:spcPts val="0"/>
              </a:spcBef>
              <a:spcAft>
                <a:spcPts val="0"/>
              </a:spcAft>
              <a:buClr>
                <a:schemeClr val="dk1"/>
              </a:buClr>
              <a:buSzPct val="116666"/>
              <a:buChar char="•"/>
            </a:pPr>
            <a:r>
              <a:rPr lang="en-US"/>
              <a:t>demonstrated the possibility of true intelligent automation in IT</a:t>
            </a:r>
            <a:endParaRPr/>
          </a:p>
          <a:p>
            <a:pPr indent="-161925" lvl="0" marL="228600" rtl="0" algn="l">
              <a:lnSpc>
                <a:spcPct val="115000"/>
              </a:lnSpc>
              <a:spcBef>
                <a:spcPts val="1000"/>
              </a:spcBef>
              <a:spcAft>
                <a:spcPts val="0"/>
              </a:spcAft>
              <a:buClr>
                <a:schemeClr val="dk1"/>
              </a:buClr>
              <a:buSzPct val="100000"/>
              <a:buChar char="•"/>
            </a:pPr>
            <a:r>
              <a:rPr lang="en-US"/>
              <a:t>Going forward, the following are potential enhancements and extensions for future work, such as exploring other algorithms or incorporating additional features</a:t>
            </a:r>
            <a:endParaRPr/>
          </a:p>
          <a:p>
            <a:pPr indent="-225425" lvl="1" marL="685800" rtl="0" algn="l">
              <a:lnSpc>
                <a:spcPct val="115000"/>
              </a:lnSpc>
              <a:spcBef>
                <a:spcPts val="1000"/>
              </a:spcBef>
              <a:spcAft>
                <a:spcPts val="0"/>
              </a:spcAft>
              <a:buClr>
                <a:schemeClr val="dk1"/>
              </a:buClr>
              <a:buSzPct val="116666"/>
              <a:buChar char="•"/>
            </a:pPr>
            <a:r>
              <a:rPr lang="en-US"/>
              <a:t>why not try XGBoost as a comparison (enhancement)</a:t>
            </a:r>
            <a:endParaRPr/>
          </a:p>
          <a:p>
            <a:pPr indent="-225425" lvl="1" marL="685800" rtl="0" algn="l">
              <a:lnSpc>
                <a:spcPct val="115000"/>
              </a:lnSpc>
              <a:spcBef>
                <a:spcPts val="1000"/>
              </a:spcBef>
              <a:spcAft>
                <a:spcPts val="0"/>
              </a:spcAft>
              <a:buClr>
                <a:schemeClr val="dk1"/>
              </a:buClr>
              <a:buSzPct val="116666"/>
              <a:buChar char="•"/>
            </a:pPr>
            <a:r>
              <a:rPr lang="en-US"/>
              <a:t>use </a:t>
            </a:r>
            <a:r>
              <a:rPr lang="en-US" u="sng"/>
              <a:t>larger size</a:t>
            </a:r>
            <a:r>
              <a:rPr lang="en-US"/>
              <a:t> input data, gathered from </a:t>
            </a:r>
            <a:r>
              <a:rPr lang="en-US" u="sng"/>
              <a:t>various sources</a:t>
            </a:r>
            <a:r>
              <a:rPr lang="en-US"/>
              <a:t> (systems/servers/appliances…etc) (enhancement)</a:t>
            </a:r>
            <a:endParaRPr/>
          </a:p>
          <a:p>
            <a:pPr indent="-225425" lvl="1" marL="685800" rtl="0" algn="l">
              <a:lnSpc>
                <a:spcPct val="115000"/>
              </a:lnSpc>
              <a:spcBef>
                <a:spcPts val="1000"/>
              </a:spcBef>
              <a:spcAft>
                <a:spcPts val="0"/>
              </a:spcAft>
              <a:buClr>
                <a:schemeClr val="dk1"/>
              </a:buClr>
              <a:buSzPct val="116666"/>
              <a:buChar char="•"/>
            </a:pPr>
            <a:r>
              <a:rPr lang="en-US"/>
              <a:t>apply sentiment analysis on the log data to create a “Rating” feature that indicate different “severity” level, and probably explore using Time Series techniques to look into temporal patterns of this feature (extension)</a:t>
            </a:r>
            <a:endParaRPr/>
          </a:p>
          <a:p>
            <a:pPr indent="-225425" lvl="1" marL="685800" rtl="0" algn="l">
              <a:lnSpc>
                <a:spcPct val="115000"/>
              </a:lnSpc>
              <a:spcBef>
                <a:spcPts val="1000"/>
              </a:spcBef>
              <a:spcAft>
                <a:spcPts val="0"/>
              </a:spcAft>
              <a:buClr>
                <a:schemeClr val="dk1"/>
              </a:buClr>
              <a:buSzPct val="116666"/>
              <a:buChar char="•"/>
            </a:pPr>
            <a:r>
              <a:rPr lang="en-US"/>
              <a:t>apply deep learning techniques to discover structural patterns in logs (similar work: </a:t>
            </a:r>
            <a:r>
              <a:rPr lang="en-US" u="sng">
                <a:solidFill>
                  <a:schemeClr val="hlink"/>
                </a:solidFill>
                <a:hlinkClick r:id="rId3"/>
              </a:rPr>
              <a:t>https://github.com/logpai/logparser</a:t>
            </a:r>
            <a:r>
              <a:rPr lang="en-US"/>
              <a:t>) in order to make the data ingestion stage more flexible (extension)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0" y="0"/>
            <a:ext cx="6987900" cy="13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System Architecture and Design (</a:t>
            </a:r>
            <a:r>
              <a:rPr lang="en-US"/>
              <a:t>1/2</a:t>
            </a:r>
            <a:r>
              <a:rPr lang="en-US"/>
              <a:t>)</a:t>
            </a:r>
            <a:endParaRPr/>
          </a:p>
        </p:txBody>
      </p:sp>
      <p:sp>
        <p:nvSpPr>
          <p:cNvPr id="109" name="Google Shape;109;p4"/>
          <p:cNvSpPr txBox="1"/>
          <p:nvPr>
            <p:ph idx="1" type="body"/>
          </p:nvPr>
        </p:nvSpPr>
        <p:spPr>
          <a:xfrm>
            <a:off x="246800" y="1467725"/>
            <a:ext cx="7819200" cy="5169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sz="2200"/>
              <a:t>1. Raw logs are obtained (as tar ball) </a:t>
            </a:r>
            <a:r>
              <a:rPr lang="en-US" sz="2200"/>
              <a:t>from the publicly hosted “log-sharing” site (</a:t>
            </a:r>
            <a:r>
              <a:rPr lang="en-US" sz="2200" u="sng">
                <a:solidFill>
                  <a:schemeClr val="hlink"/>
                </a:solidFill>
                <a:hlinkClick r:id="rId3"/>
              </a:rPr>
              <a:t>http://log-sharing.dreamhosters.com</a:t>
            </a:r>
            <a:r>
              <a:rPr lang="en-US" sz="2200"/>
              <a:t>); </a:t>
            </a:r>
            <a:endParaRPr sz="2200"/>
          </a:p>
          <a:p>
            <a:pPr indent="-368300" lvl="0" marL="457200" rtl="0" algn="l">
              <a:lnSpc>
                <a:spcPct val="115000"/>
              </a:lnSpc>
              <a:spcBef>
                <a:spcPts val="0"/>
              </a:spcBef>
              <a:spcAft>
                <a:spcPts val="0"/>
              </a:spcAft>
              <a:buSzPts val="2200"/>
              <a:buChar char="-"/>
            </a:pPr>
            <a:r>
              <a:rPr lang="en-US" sz="2200"/>
              <a:t>web logs </a:t>
            </a:r>
            <a:r>
              <a:rPr lang="en-US" sz="1800">
                <a:solidFill>
                  <a:srgbClr val="666666"/>
                </a:solidFill>
              </a:rPr>
              <a:t>(/var/log/httpd/access_log*)</a:t>
            </a:r>
            <a:r>
              <a:rPr lang="en-US" sz="2200"/>
              <a:t> </a:t>
            </a:r>
            <a:endParaRPr sz="2200"/>
          </a:p>
          <a:p>
            <a:pPr indent="-368300" lvl="0" marL="457200" rtl="0" algn="l">
              <a:lnSpc>
                <a:spcPct val="115000"/>
              </a:lnSpc>
              <a:spcBef>
                <a:spcPts val="0"/>
              </a:spcBef>
              <a:spcAft>
                <a:spcPts val="0"/>
              </a:spcAft>
              <a:buSzPts val="2200"/>
              <a:buChar char="-"/>
            </a:pPr>
            <a:r>
              <a:rPr lang="en-US" sz="2200"/>
              <a:t>system logs </a:t>
            </a:r>
            <a:r>
              <a:rPr lang="en-US" sz="1800">
                <a:solidFill>
                  <a:srgbClr val="666666"/>
                </a:solidFill>
              </a:rPr>
              <a:t>(/var/log/messages*)</a:t>
            </a:r>
            <a:br>
              <a:rPr lang="en-US" sz="2200"/>
            </a:br>
            <a:endParaRPr sz="2200"/>
          </a:p>
          <a:p>
            <a:pPr indent="0" lvl="0" marL="0" rtl="0" algn="l">
              <a:lnSpc>
                <a:spcPct val="115000"/>
              </a:lnSpc>
              <a:spcBef>
                <a:spcPts val="0"/>
              </a:spcBef>
              <a:spcAft>
                <a:spcPts val="0"/>
              </a:spcAft>
              <a:buNone/>
            </a:pPr>
            <a:r>
              <a:rPr lang="en-US" sz="2200"/>
              <a:t>2. </a:t>
            </a:r>
            <a:r>
              <a:rPr lang="en-US" sz="2200"/>
              <a:t>Data Ingestion: collected, formated, &amp; consolidated</a:t>
            </a:r>
            <a:br>
              <a:rPr lang="en-US" sz="2200"/>
            </a:br>
            <a:endParaRPr sz="2200"/>
          </a:p>
          <a:p>
            <a:pPr indent="0" lvl="0" marL="0" rtl="0" algn="l">
              <a:lnSpc>
                <a:spcPct val="115000"/>
              </a:lnSpc>
              <a:spcBef>
                <a:spcPts val="0"/>
              </a:spcBef>
              <a:spcAft>
                <a:spcPts val="0"/>
              </a:spcAft>
              <a:buNone/>
            </a:pPr>
            <a:r>
              <a:rPr lang="en-US" sz="2200"/>
              <a:t>3. Preprocessing: Data cleaning, normalization, </a:t>
            </a:r>
            <a:r>
              <a:rPr lang="en-US" sz="2200"/>
              <a:t>and combined into 1 CSV dataset</a:t>
            </a:r>
            <a:br>
              <a:rPr lang="en-US" sz="2200"/>
            </a:br>
            <a:endParaRPr sz="2200"/>
          </a:p>
          <a:p>
            <a:pPr indent="0" lvl="0" marL="0" rtl="0" algn="l">
              <a:lnSpc>
                <a:spcPct val="115000"/>
              </a:lnSpc>
              <a:spcBef>
                <a:spcPts val="0"/>
              </a:spcBef>
              <a:spcAft>
                <a:spcPts val="0"/>
              </a:spcAft>
              <a:buNone/>
            </a:pPr>
            <a:r>
              <a:rPr lang="en-US" sz="2200"/>
              <a:t>4. Feature Extraction - datetime value extraction from text and labeling</a:t>
            </a:r>
            <a:endParaRPr sz="2200"/>
          </a:p>
        </p:txBody>
      </p:sp>
      <p:pic>
        <p:nvPicPr>
          <p:cNvPr id="110" name="Google Shape;110;p4"/>
          <p:cNvPicPr preferRelativeResize="0"/>
          <p:nvPr/>
        </p:nvPicPr>
        <p:blipFill>
          <a:blip r:embed="rId4">
            <a:alphaModFix/>
          </a:blip>
          <a:stretch>
            <a:fillRect/>
          </a:stretch>
        </p:blipFill>
        <p:spPr>
          <a:xfrm>
            <a:off x="8066000" y="115375"/>
            <a:ext cx="3926074" cy="65705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858825b0db_0_10"/>
          <p:cNvSpPr txBox="1"/>
          <p:nvPr>
            <p:ph type="title"/>
          </p:nvPr>
        </p:nvSpPr>
        <p:spPr>
          <a:xfrm>
            <a:off x="0" y="0"/>
            <a:ext cx="6987900" cy="13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System Architecture and Design (1/2)</a:t>
            </a:r>
            <a:endParaRPr/>
          </a:p>
        </p:txBody>
      </p:sp>
      <p:sp>
        <p:nvSpPr>
          <p:cNvPr id="116" name="Google Shape;116;g2858825b0db_0_10"/>
          <p:cNvSpPr txBox="1"/>
          <p:nvPr>
            <p:ph idx="1" type="body"/>
          </p:nvPr>
        </p:nvSpPr>
        <p:spPr>
          <a:xfrm>
            <a:off x="246800" y="1467725"/>
            <a:ext cx="7819200" cy="5169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en-US" sz="2100"/>
              <a:t>5. Exploratory Data Analysis</a:t>
            </a:r>
            <a:endParaRPr sz="2100"/>
          </a:p>
          <a:p>
            <a:pPr indent="-361950" lvl="0" marL="457200" rtl="0" algn="l">
              <a:lnSpc>
                <a:spcPct val="90000"/>
              </a:lnSpc>
              <a:spcBef>
                <a:spcPts val="1000"/>
              </a:spcBef>
              <a:spcAft>
                <a:spcPts val="0"/>
              </a:spcAft>
              <a:buSzPts val="2100"/>
              <a:buChar char="-"/>
            </a:pPr>
            <a:r>
              <a:rPr lang="en-US" sz="2100"/>
              <a:t>EDA with Visualization were performed to better understand the dataset’s characteristics such as message length and word count</a:t>
            </a:r>
            <a:endParaRPr sz="2100"/>
          </a:p>
          <a:p>
            <a:pPr indent="0" lvl="0" marL="0" rtl="0" algn="l">
              <a:lnSpc>
                <a:spcPct val="90000"/>
              </a:lnSpc>
              <a:spcBef>
                <a:spcPts val="1000"/>
              </a:spcBef>
              <a:spcAft>
                <a:spcPts val="0"/>
              </a:spcAft>
              <a:buNone/>
            </a:pPr>
            <a:r>
              <a:rPr lang="en-US" sz="2100"/>
              <a:t>6. </a:t>
            </a:r>
            <a:r>
              <a:rPr lang="en-US" sz="2100"/>
              <a:t>Model Training &amp; Evaluation</a:t>
            </a:r>
            <a:endParaRPr sz="2100"/>
          </a:p>
          <a:p>
            <a:pPr indent="-361950" lvl="0" marL="457200" rtl="0" algn="l">
              <a:lnSpc>
                <a:spcPct val="90000"/>
              </a:lnSpc>
              <a:spcBef>
                <a:spcPts val="1000"/>
              </a:spcBef>
              <a:spcAft>
                <a:spcPts val="0"/>
              </a:spcAft>
              <a:buSzPts val="2100"/>
              <a:buChar char="-"/>
            </a:pPr>
            <a:r>
              <a:rPr lang="en-US" sz="2100"/>
              <a:t>Random Forest Classifier is trained with different sets of hyperparameters; </a:t>
            </a:r>
            <a:endParaRPr sz="2100"/>
          </a:p>
          <a:p>
            <a:pPr indent="-361950" lvl="0" marL="457200" rtl="0" algn="l">
              <a:lnSpc>
                <a:spcPct val="90000"/>
              </a:lnSpc>
              <a:spcBef>
                <a:spcPts val="0"/>
              </a:spcBef>
              <a:spcAft>
                <a:spcPts val="0"/>
              </a:spcAft>
              <a:buSzPts val="2100"/>
              <a:buChar char="-"/>
            </a:pPr>
            <a:r>
              <a:rPr lang="en-US" sz="2100"/>
              <a:t>metrics: accuracy, precision, recall, F1-score</a:t>
            </a:r>
            <a:endParaRPr sz="2100"/>
          </a:p>
          <a:p>
            <a:pPr indent="0" lvl="0" marL="0" rtl="0" algn="l">
              <a:lnSpc>
                <a:spcPct val="90000"/>
              </a:lnSpc>
              <a:spcBef>
                <a:spcPts val="1000"/>
              </a:spcBef>
              <a:spcAft>
                <a:spcPts val="0"/>
              </a:spcAft>
              <a:buNone/>
            </a:pPr>
            <a:r>
              <a:rPr lang="en-US" sz="2100"/>
              <a:t>7. Deployment</a:t>
            </a:r>
            <a:endParaRPr sz="2100"/>
          </a:p>
          <a:p>
            <a:pPr indent="-361950" lvl="0" marL="457200" rtl="0" algn="l">
              <a:lnSpc>
                <a:spcPct val="90000"/>
              </a:lnSpc>
              <a:spcBef>
                <a:spcPts val="1000"/>
              </a:spcBef>
              <a:spcAft>
                <a:spcPts val="0"/>
              </a:spcAft>
              <a:buSzPts val="2100"/>
              <a:buChar char="-"/>
            </a:pPr>
            <a:r>
              <a:rPr lang="en-US" sz="2100"/>
              <a:t>the inference UI implemented using Gradio</a:t>
            </a:r>
            <a:endParaRPr sz="2100"/>
          </a:p>
          <a:p>
            <a:pPr indent="-361950" lvl="0" marL="457200" rtl="0" algn="l">
              <a:lnSpc>
                <a:spcPct val="90000"/>
              </a:lnSpc>
              <a:spcBef>
                <a:spcPts val="0"/>
              </a:spcBef>
              <a:spcAft>
                <a:spcPts val="0"/>
              </a:spcAft>
              <a:buSzPts val="2100"/>
              <a:buChar char="-"/>
            </a:pPr>
            <a:r>
              <a:rPr lang="en-US" sz="2100"/>
              <a:t>an offline/local inference mode is available </a:t>
            </a:r>
            <a:endParaRPr sz="2100"/>
          </a:p>
        </p:txBody>
      </p:sp>
      <p:pic>
        <p:nvPicPr>
          <p:cNvPr id="117" name="Google Shape;117;g2858825b0db_0_10"/>
          <p:cNvPicPr preferRelativeResize="0"/>
          <p:nvPr/>
        </p:nvPicPr>
        <p:blipFill>
          <a:blip r:embed="rId3">
            <a:alphaModFix/>
          </a:blip>
          <a:stretch>
            <a:fillRect/>
          </a:stretch>
        </p:blipFill>
        <p:spPr>
          <a:xfrm>
            <a:off x="8066000" y="115375"/>
            <a:ext cx="3926074" cy="65705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Coding Highlights</a:t>
            </a:r>
            <a:endParaRPr/>
          </a:p>
        </p:txBody>
      </p:sp>
      <p:sp>
        <p:nvSpPr>
          <p:cNvPr id="123" name="Google Shape;123;p5"/>
          <p:cNvSpPr txBox="1"/>
          <p:nvPr>
            <p:ph idx="1" type="body"/>
          </p:nvPr>
        </p:nvSpPr>
        <p:spPr>
          <a:xfrm>
            <a:off x="198475" y="1150050"/>
            <a:ext cx="10515600" cy="55590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lambda functions are used extensively to </a:t>
            </a:r>
            <a:r>
              <a:rPr lang="en-US"/>
              <a:t>clean data/string</a:t>
            </a:r>
            <a:br>
              <a:rPr lang="en-US"/>
            </a:br>
            <a:br>
              <a:rPr lang="en-US"/>
            </a:br>
            <a:br>
              <a:rPr lang="en-US"/>
            </a:br>
            <a:br>
              <a:rPr lang="en-US"/>
            </a:br>
            <a:br>
              <a:rPr lang="en-US"/>
            </a:br>
            <a:br>
              <a:rPr lang="en-US"/>
            </a:br>
            <a:br>
              <a:rPr lang="en-US"/>
            </a:br>
            <a:br>
              <a:rPr lang="en-US"/>
            </a:br>
            <a:endParaRPr/>
          </a:p>
          <a:p>
            <a:pPr indent="-342900" lvl="0" marL="457200" rtl="0" algn="l">
              <a:lnSpc>
                <a:spcPct val="115000"/>
              </a:lnSpc>
              <a:spcBef>
                <a:spcPts val="0"/>
              </a:spcBef>
              <a:spcAft>
                <a:spcPts val="0"/>
              </a:spcAft>
              <a:buSzPts val="1800"/>
              <a:buChar char="•"/>
            </a:pPr>
            <a:r>
              <a:rPr lang="en-US"/>
              <a:t>list comprehension</a:t>
            </a:r>
            <a:endParaRPr/>
          </a:p>
          <a:p>
            <a:pPr indent="-342900" lvl="0" marL="457200" rtl="0" algn="l">
              <a:lnSpc>
                <a:spcPct val="115000"/>
              </a:lnSpc>
              <a:spcBef>
                <a:spcPts val="0"/>
              </a:spcBef>
              <a:spcAft>
                <a:spcPts val="0"/>
              </a:spcAft>
              <a:buSzPts val="1800"/>
              <a:buChar char="•"/>
            </a:pPr>
            <a:r>
              <a:rPr lang="en-US"/>
              <a:t>functions</a:t>
            </a:r>
            <a:endParaRPr/>
          </a:p>
          <a:p>
            <a:pPr indent="-342900" lvl="0" marL="457200" rtl="0" algn="l">
              <a:lnSpc>
                <a:spcPct val="115000"/>
              </a:lnSpc>
              <a:spcBef>
                <a:spcPts val="0"/>
              </a:spcBef>
              <a:spcAft>
                <a:spcPts val="0"/>
              </a:spcAft>
              <a:buSzPts val="1800"/>
              <a:buChar char="•"/>
            </a:pPr>
            <a:r>
              <a:rPr lang="en-US"/>
              <a:t>notebook interoperability</a:t>
            </a:r>
            <a:endParaRPr/>
          </a:p>
        </p:txBody>
      </p:sp>
      <p:pic>
        <p:nvPicPr>
          <p:cNvPr id="124" name="Google Shape;124;p5"/>
          <p:cNvPicPr preferRelativeResize="0"/>
          <p:nvPr/>
        </p:nvPicPr>
        <p:blipFill>
          <a:blip r:embed="rId3">
            <a:alphaModFix/>
          </a:blip>
          <a:stretch>
            <a:fillRect/>
          </a:stretch>
        </p:blipFill>
        <p:spPr>
          <a:xfrm>
            <a:off x="362175" y="1664449"/>
            <a:ext cx="11467650" cy="2874350"/>
          </a:xfrm>
          <a:prstGeom prst="rect">
            <a:avLst/>
          </a:prstGeom>
          <a:noFill/>
          <a:ln>
            <a:noFill/>
          </a:ln>
        </p:spPr>
      </p:pic>
      <p:pic>
        <p:nvPicPr>
          <p:cNvPr id="125" name="Google Shape;125;p5"/>
          <p:cNvPicPr preferRelativeResize="0"/>
          <p:nvPr/>
        </p:nvPicPr>
        <p:blipFill>
          <a:blip r:embed="rId4">
            <a:alphaModFix/>
          </a:blip>
          <a:stretch>
            <a:fillRect/>
          </a:stretch>
        </p:blipFill>
        <p:spPr>
          <a:xfrm>
            <a:off x="7248550" y="5197681"/>
            <a:ext cx="4335101" cy="1566469"/>
          </a:xfrm>
          <a:prstGeom prst="rect">
            <a:avLst/>
          </a:prstGeom>
          <a:noFill/>
          <a:ln>
            <a:noFill/>
          </a:ln>
        </p:spPr>
      </p:pic>
      <p:pic>
        <p:nvPicPr>
          <p:cNvPr id="126" name="Google Shape;126;p5"/>
          <p:cNvPicPr preferRelativeResize="0"/>
          <p:nvPr/>
        </p:nvPicPr>
        <p:blipFill>
          <a:blip r:embed="rId5">
            <a:alphaModFix/>
          </a:blip>
          <a:stretch>
            <a:fillRect/>
          </a:stretch>
        </p:blipFill>
        <p:spPr>
          <a:xfrm>
            <a:off x="5702800" y="4670913"/>
            <a:ext cx="6006899" cy="39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6"/>
          <p:cNvPicPr preferRelativeResize="0"/>
          <p:nvPr/>
        </p:nvPicPr>
        <p:blipFill>
          <a:blip r:embed="rId3">
            <a:alphaModFix/>
          </a:blip>
          <a:stretch>
            <a:fillRect/>
          </a:stretch>
        </p:blipFill>
        <p:spPr>
          <a:xfrm>
            <a:off x="853150" y="1938403"/>
            <a:ext cx="9653198" cy="4749276"/>
          </a:xfrm>
          <a:prstGeom prst="rect">
            <a:avLst/>
          </a:prstGeom>
          <a:noFill/>
          <a:ln>
            <a:noFill/>
          </a:ln>
        </p:spPr>
      </p:pic>
      <p:sp>
        <p:nvSpPr>
          <p:cNvPr id="132" name="Google Shape;132;p6"/>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Exploratory Data Analysis (1/2)</a:t>
            </a:r>
            <a:endParaRPr/>
          </a:p>
        </p:txBody>
      </p:sp>
      <p:sp>
        <p:nvSpPr>
          <p:cNvPr id="133" name="Google Shape;133;p6"/>
          <p:cNvSpPr txBox="1"/>
          <p:nvPr/>
        </p:nvSpPr>
        <p:spPr>
          <a:xfrm>
            <a:off x="38850" y="1077300"/>
            <a:ext cx="11281800" cy="7959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US" sz="1900">
                <a:solidFill>
                  <a:schemeClr val="dk1"/>
                </a:solidFill>
              </a:rPr>
              <a:t>Chart (in log scale) shows an apparent difference in entry length between the 2 log types</a:t>
            </a:r>
            <a:endParaRPr sz="1900">
              <a:solidFill>
                <a:schemeClr val="dk1"/>
              </a:solidFill>
            </a:endParaRPr>
          </a:p>
          <a:p>
            <a:pPr indent="-349250" lvl="0" marL="457200" rtl="0" algn="l">
              <a:spcBef>
                <a:spcPts val="0"/>
              </a:spcBef>
              <a:spcAft>
                <a:spcPts val="0"/>
              </a:spcAft>
              <a:buClr>
                <a:schemeClr val="dk1"/>
              </a:buClr>
              <a:buSzPts val="1900"/>
              <a:buChar char="●"/>
            </a:pPr>
            <a:r>
              <a:rPr lang="en-US" sz="1900">
                <a:solidFill>
                  <a:schemeClr val="dk1"/>
                </a:solidFill>
              </a:rPr>
              <a:t>However, if omitting both the peaks A and B, both log types do have </a:t>
            </a:r>
            <a:r>
              <a:rPr lang="en-US" sz="1900">
                <a:solidFill>
                  <a:schemeClr val="dk1"/>
                </a:solidFill>
              </a:rPr>
              <a:t>similar log length</a:t>
            </a:r>
            <a:r>
              <a:rPr lang="en-US" sz="1900">
                <a:solidFill>
                  <a:schemeClr val="dk1"/>
                </a:solidFill>
              </a:rPr>
              <a:t> distribution characteristics</a:t>
            </a:r>
            <a:endParaRPr sz="1900">
              <a:solidFill>
                <a:schemeClr val="dk1"/>
              </a:solidFill>
            </a:endParaRPr>
          </a:p>
        </p:txBody>
      </p:sp>
      <p:sp>
        <p:nvSpPr>
          <p:cNvPr id="134" name="Google Shape;134;p6"/>
          <p:cNvSpPr/>
          <p:nvPr/>
        </p:nvSpPr>
        <p:spPr>
          <a:xfrm>
            <a:off x="3478600" y="3370800"/>
            <a:ext cx="152400" cy="116400"/>
          </a:xfrm>
          <a:prstGeom prst="lef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6"/>
          <p:cNvSpPr txBox="1"/>
          <p:nvPr/>
        </p:nvSpPr>
        <p:spPr>
          <a:xfrm>
            <a:off x="3568250" y="3240750"/>
            <a:ext cx="385500" cy="37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solidFill>
                  <a:schemeClr val="dk1"/>
                </a:solidFill>
              </a:rPr>
              <a:t>B</a:t>
            </a:r>
            <a:endParaRPr sz="1700">
              <a:solidFill>
                <a:schemeClr val="dk1"/>
              </a:solidFill>
            </a:endParaRPr>
          </a:p>
        </p:txBody>
      </p:sp>
      <p:grpSp>
        <p:nvGrpSpPr>
          <p:cNvPr id="136" name="Google Shape;136;p6"/>
          <p:cNvGrpSpPr/>
          <p:nvPr/>
        </p:nvGrpSpPr>
        <p:grpSpPr>
          <a:xfrm>
            <a:off x="4016500" y="2433100"/>
            <a:ext cx="502025" cy="376500"/>
            <a:chOff x="3864100" y="3876425"/>
            <a:chExt cx="502025" cy="376500"/>
          </a:xfrm>
        </p:grpSpPr>
        <p:sp>
          <p:nvSpPr>
            <p:cNvPr id="137" name="Google Shape;137;p6"/>
            <p:cNvSpPr/>
            <p:nvPr/>
          </p:nvSpPr>
          <p:spPr>
            <a:xfrm>
              <a:off x="3864100" y="4006475"/>
              <a:ext cx="152400" cy="116400"/>
            </a:xfrm>
            <a:prstGeom prst="leftArrow">
              <a:avLst>
                <a:gd fmla="val 50000" name="adj1"/>
                <a:gd fmla="val 50000" name="adj2"/>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6"/>
            <p:cNvSpPr txBox="1"/>
            <p:nvPr/>
          </p:nvSpPr>
          <p:spPr>
            <a:xfrm>
              <a:off x="3980625" y="3876425"/>
              <a:ext cx="385500" cy="37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solidFill>
                    <a:schemeClr val="dk1"/>
                  </a:solidFill>
                </a:rPr>
                <a:t>A</a:t>
              </a:r>
              <a:endParaRPr sz="1700">
                <a:solidFill>
                  <a:schemeClr val="dk1"/>
                </a:solidFill>
              </a:endParaRPr>
            </a:p>
          </p:txBody>
        </p:sp>
      </p:grpSp>
      <p:grpSp>
        <p:nvGrpSpPr>
          <p:cNvPr id="139" name="Google Shape;139;p6"/>
          <p:cNvGrpSpPr/>
          <p:nvPr/>
        </p:nvGrpSpPr>
        <p:grpSpPr>
          <a:xfrm>
            <a:off x="6421625" y="3132330"/>
            <a:ext cx="4531475" cy="3036900"/>
            <a:chOff x="6421625" y="3132330"/>
            <a:chExt cx="4531475" cy="3036900"/>
          </a:xfrm>
        </p:grpSpPr>
        <p:pic>
          <p:nvPicPr>
            <p:cNvPr id="140" name="Google Shape;140;p6"/>
            <p:cNvPicPr preferRelativeResize="0"/>
            <p:nvPr/>
          </p:nvPicPr>
          <p:blipFill>
            <a:blip r:embed="rId4">
              <a:alphaModFix/>
            </a:blip>
            <a:stretch>
              <a:fillRect/>
            </a:stretch>
          </p:blipFill>
          <p:spPr>
            <a:xfrm>
              <a:off x="6421625" y="3132330"/>
              <a:ext cx="4531475" cy="3036900"/>
            </a:xfrm>
            <a:prstGeom prst="rect">
              <a:avLst/>
            </a:prstGeom>
            <a:noFill/>
            <a:ln>
              <a:noFill/>
            </a:ln>
          </p:spPr>
        </p:pic>
        <p:sp>
          <p:nvSpPr>
            <p:cNvPr id="141" name="Google Shape;141;p6"/>
            <p:cNvSpPr/>
            <p:nvPr/>
          </p:nvSpPr>
          <p:spPr>
            <a:xfrm>
              <a:off x="6502300" y="5498500"/>
              <a:ext cx="1083600" cy="395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6"/>
            <p:cNvSpPr/>
            <p:nvPr/>
          </p:nvSpPr>
          <p:spPr>
            <a:xfrm>
              <a:off x="6502300" y="4010350"/>
              <a:ext cx="1083600" cy="197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7"/>
          <p:cNvSpPr txBox="1"/>
          <p:nvPr>
            <p:ph type="title"/>
          </p:nvPr>
        </p:nvSpPr>
        <p:spPr>
          <a:xfrm>
            <a:off x="0" y="0"/>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Exploratory Data Analysis (2/2) </a:t>
            </a:r>
            <a:endParaRPr/>
          </a:p>
        </p:txBody>
      </p:sp>
      <p:sp>
        <p:nvSpPr>
          <p:cNvPr id="148" name="Google Shape;148;p7"/>
          <p:cNvSpPr txBox="1"/>
          <p:nvPr/>
        </p:nvSpPr>
        <p:spPr>
          <a:xfrm>
            <a:off x="0" y="686925"/>
            <a:ext cx="11281800" cy="92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Chart shows top 25 common words, though many of them are single and double char ‘word’ should be removed before model training</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Do note: 1 and 2 char words are removed during the data cleaning process, as they are really not meaningful</a:t>
            </a:r>
            <a:endParaRPr sz="1800">
              <a:solidFill>
                <a:schemeClr val="dk1"/>
              </a:solidFill>
            </a:endParaRPr>
          </a:p>
        </p:txBody>
      </p:sp>
      <p:pic>
        <p:nvPicPr>
          <p:cNvPr id="149" name="Google Shape;149;p7"/>
          <p:cNvPicPr preferRelativeResize="0"/>
          <p:nvPr/>
        </p:nvPicPr>
        <p:blipFill>
          <a:blip r:embed="rId3">
            <a:alphaModFix/>
          </a:blip>
          <a:stretch>
            <a:fillRect/>
          </a:stretch>
        </p:blipFill>
        <p:spPr>
          <a:xfrm>
            <a:off x="0" y="1901817"/>
            <a:ext cx="12191998" cy="48309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877dc06a91_1_6"/>
          <p:cNvSpPr txBox="1"/>
          <p:nvPr>
            <p:ph type="title"/>
          </p:nvPr>
        </p:nvSpPr>
        <p:spPr>
          <a:xfrm>
            <a:off x="58275" y="42400"/>
            <a:ext cx="10515600" cy="10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200"/>
              <a:t>Model Training &amp; Tuning</a:t>
            </a:r>
            <a:endParaRPr sz="4200"/>
          </a:p>
        </p:txBody>
      </p:sp>
      <p:sp>
        <p:nvSpPr>
          <p:cNvPr id="156" name="Google Shape;156;g2877dc06a91_1_6"/>
          <p:cNvSpPr txBox="1"/>
          <p:nvPr>
            <p:ph idx="1" type="body"/>
          </p:nvPr>
        </p:nvSpPr>
        <p:spPr>
          <a:xfrm>
            <a:off x="58275" y="1043500"/>
            <a:ext cx="6305100" cy="52374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Hyperparameters</a:t>
            </a:r>
            <a:endParaRPr/>
          </a:p>
          <a:p>
            <a:pPr indent="-342900" lvl="1" marL="914400" rtl="0" algn="l">
              <a:lnSpc>
                <a:spcPct val="115000"/>
              </a:lnSpc>
              <a:spcBef>
                <a:spcPts val="0"/>
              </a:spcBef>
              <a:spcAft>
                <a:spcPts val="0"/>
              </a:spcAft>
              <a:buSzPts val="1800"/>
              <a:buChar char="○"/>
            </a:pPr>
            <a:r>
              <a:rPr lang="en-US">
                <a:solidFill>
                  <a:srgbClr val="0000FF"/>
                </a:solidFill>
              </a:rPr>
              <a:t>param_grid</a:t>
            </a:r>
            <a:endParaRPr>
              <a:solidFill>
                <a:srgbClr val="0000FF"/>
              </a:solidFill>
            </a:endParaRPr>
          </a:p>
          <a:p>
            <a:pPr indent="-342900" lvl="0" marL="457200" rtl="0" algn="l">
              <a:lnSpc>
                <a:spcPct val="115000"/>
              </a:lnSpc>
              <a:spcBef>
                <a:spcPts val="0"/>
              </a:spcBef>
              <a:spcAft>
                <a:spcPts val="0"/>
              </a:spcAft>
              <a:buSzPts val="1800"/>
              <a:buChar char="●"/>
            </a:pPr>
            <a:r>
              <a:rPr lang="en-US">
                <a:solidFill>
                  <a:srgbClr val="0000FF"/>
                </a:solidFill>
              </a:rPr>
              <a:t>cv</a:t>
            </a:r>
            <a:r>
              <a:rPr lang="en-US"/>
              <a:t> = 5</a:t>
            </a:r>
            <a:endParaRPr/>
          </a:p>
          <a:p>
            <a:pPr indent="-342900" lvl="1" marL="914400" rtl="0" algn="l">
              <a:lnSpc>
                <a:spcPct val="115000"/>
              </a:lnSpc>
              <a:spcBef>
                <a:spcPts val="0"/>
              </a:spcBef>
              <a:spcAft>
                <a:spcPts val="0"/>
              </a:spcAft>
              <a:buSzPts val="1800"/>
              <a:buChar char="○"/>
            </a:pPr>
            <a:r>
              <a:rPr lang="en-US"/>
              <a:t>num of folds for cross validation</a:t>
            </a:r>
            <a:endParaRPr/>
          </a:p>
          <a:p>
            <a:pPr indent="-342900" lvl="0" marL="457200" rtl="0" algn="l">
              <a:lnSpc>
                <a:spcPct val="115000"/>
              </a:lnSpc>
              <a:spcBef>
                <a:spcPts val="0"/>
              </a:spcBef>
              <a:spcAft>
                <a:spcPts val="0"/>
              </a:spcAft>
              <a:buSzPts val="1800"/>
              <a:buChar char="●"/>
            </a:pPr>
            <a:r>
              <a:rPr lang="en-US">
                <a:solidFill>
                  <a:srgbClr val="0000FF"/>
                </a:solidFill>
              </a:rPr>
              <a:t>jobs</a:t>
            </a:r>
            <a:r>
              <a:rPr lang="en-US"/>
              <a:t> = -1 </a:t>
            </a:r>
            <a:endParaRPr/>
          </a:p>
          <a:p>
            <a:pPr indent="-342900" lvl="1" marL="914400" rtl="0" algn="l">
              <a:lnSpc>
                <a:spcPct val="115000"/>
              </a:lnSpc>
              <a:spcBef>
                <a:spcPts val="0"/>
              </a:spcBef>
              <a:spcAft>
                <a:spcPts val="0"/>
              </a:spcAft>
              <a:buSzPts val="1800"/>
              <a:buChar char="○"/>
            </a:pPr>
            <a:r>
              <a:rPr lang="en-US"/>
              <a:t>set the num of CPU for training</a:t>
            </a:r>
            <a:endParaRPr/>
          </a:p>
          <a:p>
            <a:pPr indent="-342900" lvl="0" marL="457200" rtl="0" algn="l">
              <a:lnSpc>
                <a:spcPct val="115000"/>
              </a:lnSpc>
              <a:spcBef>
                <a:spcPts val="0"/>
              </a:spcBef>
              <a:spcAft>
                <a:spcPts val="0"/>
              </a:spcAft>
              <a:buSzPts val="1800"/>
              <a:buChar char="●"/>
            </a:pPr>
            <a:r>
              <a:rPr lang="en-US"/>
              <a:t>most hyperparameters sets works fine</a:t>
            </a:r>
            <a:endParaRPr/>
          </a:p>
          <a:p>
            <a:pPr indent="-342900" lvl="0" marL="457200" rtl="0" algn="l">
              <a:lnSpc>
                <a:spcPct val="115000"/>
              </a:lnSpc>
              <a:spcBef>
                <a:spcPts val="0"/>
              </a:spcBef>
              <a:spcAft>
                <a:spcPts val="0"/>
              </a:spcAft>
              <a:buSzPts val="1800"/>
              <a:buChar char="●"/>
            </a:pPr>
            <a:r>
              <a:rPr lang="en-US"/>
              <a:t>size of vectorizer is pivotal</a:t>
            </a:r>
            <a:endParaRPr/>
          </a:p>
        </p:txBody>
      </p:sp>
      <p:pic>
        <p:nvPicPr>
          <p:cNvPr id="157" name="Google Shape;157;g2877dc06a91_1_6"/>
          <p:cNvPicPr preferRelativeResize="0"/>
          <p:nvPr/>
        </p:nvPicPr>
        <p:blipFill>
          <a:blip r:embed="rId3">
            <a:alphaModFix/>
          </a:blip>
          <a:stretch>
            <a:fillRect/>
          </a:stretch>
        </p:blipFill>
        <p:spPr>
          <a:xfrm>
            <a:off x="6510175" y="3364625"/>
            <a:ext cx="4529575" cy="3452499"/>
          </a:xfrm>
          <a:prstGeom prst="rect">
            <a:avLst/>
          </a:prstGeom>
          <a:noFill/>
          <a:ln>
            <a:noFill/>
          </a:ln>
        </p:spPr>
      </p:pic>
      <p:pic>
        <p:nvPicPr>
          <p:cNvPr id="158" name="Google Shape;158;g2877dc06a91_1_6"/>
          <p:cNvPicPr preferRelativeResize="0"/>
          <p:nvPr/>
        </p:nvPicPr>
        <p:blipFill>
          <a:blip r:embed="rId4">
            <a:alphaModFix/>
          </a:blip>
          <a:stretch>
            <a:fillRect/>
          </a:stretch>
        </p:blipFill>
        <p:spPr>
          <a:xfrm>
            <a:off x="6510175" y="16975"/>
            <a:ext cx="3702499" cy="2736400"/>
          </a:xfrm>
          <a:prstGeom prst="rect">
            <a:avLst/>
          </a:prstGeom>
          <a:noFill/>
          <a:ln>
            <a:noFill/>
          </a:ln>
        </p:spPr>
      </p:pic>
      <p:pic>
        <p:nvPicPr>
          <p:cNvPr id="159" name="Google Shape;159;g2877dc06a91_1_6"/>
          <p:cNvPicPr preferRelativeResize="0"/>
          <p:nvPr/>
        </p:nvPicPr>
        <p:blipFill>
          <a:blip r:embed="rId5">
            <a:alphaModFix/>
          </a:blip>
          <a:stretch>
            <a:fillRect/>
          </a:stretch>
        </p:blipFill>
        <p:spPr>
          <a:xfrm>
            <a:off x="6510169" y="2834169"/>
            <a:ext cx="4630775" cy="449650"/>
          </a:xfrm>
          <a:prstGeom prst="rect">
            <a:avLst/>
          </a:prstGeom>
          <a:noFill/>
          <a:ln>
            <a:noFill/>
          </a:ln>
        </p:spPr>
      </p:pic>
      <p:cxnSp>
        <p:nvCxnSpPr>
          <p:cNvPr id="160" name="Google Shape;160;g2877dc06a91_1_6"/>
          <p:cNvCxnSpPr/>
          <p:nvPr/>
        </p:nvCxnSpPr>
        <p:spPr>
          <a:xfrm rot="10800000">
            <a:off x="6949700" y="2223625"/>
            <a:ext cx="358200" cy="109500"/>
          </a:xfrm>
          <a:prstGeom prst="straightConnector1">
            <a:avLst/>
          </a:prstGeom>
          <a:noFill/>
          <a:ln cap="flat" cmpd="sng" w="19050">
            <a:solidFill>
              <a:srgbClr val="FFFF00"/>
            </a:solidFill>
            <a:prstDash val="solid"/>
            <a:round/>
            <a:headEnd len="med" w="med" type="none"/>
            <a:tailEnd len="med" w="med" type="triangle"/>
          </a:ln>
        </p:spPr>
      </p:cxnSp>
      <p:cxnSp>
        <p:nvCxnSpPr>
          <p:cNvPr id="161" name="Google Shape;161;g2877dc06a91_1_6"/>
          <p:cNvCxnSpPr/>
          <p:nvPr/>
        </p:nvCxnSpPr>
        <p:spPr>
          <a:xfrm rot="10800000">
            <a:off x="7845600" y="6035600"/>
            <a:ext cx="427800" cy="179400"/>
          </a:xfrm>
          <a:prstGeom prst="straightConnector1">
            <a:avLst/>
          </a:prstGeom>
          <a:noFill/>
          <a:ln cap="flat" cmpd="sng" w="19050">
            <a:solidFill>
              <a:srgbClr val="FFFF00"/>
            </a:solidFill>
            <a:prstDash val="solid"/>
            <a:round/>
            <a:headEnd len="med" w="med" type="none"/>
            <a:tailEnd len="med" w="med" type="triangle"/>
          </a:ln>
        </p:spPr>
      </p:cxnSp>
      <p:sp>
        <p:nvSpPr>
          <p:cNvPr id="162" name="Google Shape;162;g2877dc06a91_1_6"/>
          <p:cNvSpPr/>
          <p:nvPr/>
        </p:nvSpPr>
        <p:spPr>
          <a:xfrm>
            <a:off x="9074075" y="5767900"/>
            <a:ext cx="798000" cy="206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g2877dc06a91_1_6"/>
          <p:cNvSpPr/>
          <p:nvPr/>
        </p:nvSpPr>
        <p:spPr>
          <a:xfrm>
            <a:off x="6729800" y="3472925"/>
            <a:ext cx="2093400" cy="2250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g2877dc06a91_1_6"/>
          <p:cNvSpPr/>
          <p:nvPr/>
        </p:nvSpPr>
        <p:spPr>
          <a:xfrm>
            <a:off x="6729800" y="1835800"/>
            <a:ext cx="2703000" cy="206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2024-09-03T13:32:58Z</dcterms:created>
</cp:coreProperties>
</file>